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4"/>
    <p:sldMasterId id="2147483749" r:id="rId5"/>
    <p:sldMasterId id="2147483752" r:id="rId6"/>
    <p:sldMasterId id="2147483777" r:id="rId7"/>
    <p:sldMasterId id="2147483799" r:id="rId8"/>
  </p:sldMasterIdLst>
  <p:notesMasterIdLst>
    <p:notesMasterId r:id="rId11"/>
  </p:notesMasterIdLst>
  <p:handoutMasterIdLst>
    <p:handoutMasterId r:id="rId12"/>
  </p:handoutMasterIdLst>
  <p:sldIdLst>
    <p:sldId id="2147473306" r:id="rId9"/>
    <p:sldId id="2147473308" r:id="rId10"/>
  </p:sldIdLst>
  <p:sldSz cx="9144000" cy="5143500" type="screen16x9"/>
  <p:notesSz cx="7010400" cy="92964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834AE1F-D46C-4F7A-A811-0F93119AEE22}">
          <p14:sldIdLst>
            <p14:sldId id="2147473306"/>
            <p14:sldId id="2147473308"/>
          </p14:sldIdLst>
        </p14:section>
      </p14:sectionLst>
    </p:ex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336" userDrawn="1">
          <p15:clr>
            <a:srgbClr val="A4A3A4"/>
          </p15:clr>
        </p15:guide>
        <p15:guide id="3" pos="5424" userDrawn="1">
          <p15:clr>
            <a:srgbClr val="A4A3A4"/>
          </p15:clr>
        </p15:guide>
        <p15:guide id="4" pos="2760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7" orient="horz" pos="804" userDrawn="1">
          <p15:clr>
            <a:srgbClr val="A4A3A4"/>
          </p15:clr>
        </p15:guide>
        <p15:guide id="8" orient="horz" pos="2748" userDrawn="1">
          <p15:clr>
            <a:srgbClr val="A4A3A4"/>
          </p15:clr>
        </p15:guide>
        <p15:guide id="9" orient="horz" pos="300" userDrawn="1">
          <p15:clr>
            <a:srgbClr val="A4A3A4"/>
          </p15:clr>
        </p15:guide>
        <p15:guide id="10" pos="240" userDrawn="1">
          <p15:clr>
            <a:srgbClr val="A4A3A4"/>
          </p15:clr>
        </p15:guide>
        <p15:guide id="11" pos="5520" userDrawn="1">
          <p15:clr>
            <a:srgbClr val="A4A3A4"/>
          </p15:clr>
        </p15:guide>
        <p15:guide id="12" orient="horz" pos="6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6D01D4-92DE-1C26-EAC3-B50EEA8EFAA2}" name="John Tunison" initials="JT" userId="fCBNqfpIKytxYk+FszVK+gPbovwL4Y6sXB+b5eLYgHI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ya Wijaya" initials="SW" lastIdx="54" clrIdx="0">
    <p:extLst>
      <p:ext uri="{19B8F6BF-5375-455C-9EA6-DF929625EA0E}">
        <p15:presenceInfo xmlns:p15="http://schemas.microsoft.com/office/powerpoint/2012/main" userId="1a903d59fd63676b" providerId="Windows Live"/>
      </p:ext>
    </p:extLst>
  </p:cmAuthor>
  <p:cmAuthor id="2" name="Viral Shah" initials="VS" lastIdx="1" clrIdx="1">
    <p:extLst>
      <p:ext uri="{19B8F6BF-5375-455C-9EA6-DF929625EA0E}">
        <p15:presenceInfo xmlns:p15="http://schemas.microsoft.com/office/powerpoint/2012/main" userId="Viral Sha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5828"/>
    <a:srgbClr val="2B76BC"/>
    <a:srgbClr val="57ABBD"/>
    <a:srgbClr val="CEE26C"/>
    <a:srgbClr val="579434"/>
    <a:srgbClr val="EC2328"/>
    <a:srgbClr val="C5FFDF"/>
    <a:srgbClr val="E5F4D4"/>
    <a:srgbClr val="FFFFE7"/>
    <a:srgbClr val="FB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96120" autoAdjust="0"/>
  </p:normalViewPr>
  <p:slideViewPr>
    <p:cSldViewPr>
      <p:cViewPr varScale="1">
        <p:scale>
          <a:sx n="103" d="100"/>
          <a:sy n="103" d="100"/>
        </p:scale>
        <p:origin x="1460" y="56"/>
      </p:cViewPr>
      <p:guideLst>
        <p:guide pos="2880"/>
        <p:guide pos="336"/>
        <p:guide pos="5424"/>
        <p:guide pos="2760"/>
        <p:guide pos="3016"/>
        <p:guide orient="horz" pos="804"/>
        <p:guide orient="horz" pos="2748"/>
        <p:guide orient="horz" pos="300"/>
        <p:guide pos="240"/>
        <p:guide pos="5520"/>
        <p:guide orient="horz" pos="6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7" d="100"/>
          <a:sy n="57" d="100"/>
        </p:scale>
        <p:origin x="3178" y="67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0DF7C6-092F-4409-BF39-C909FE1F45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ID" dirty="0">
              <a:latin typeface="Nunito Sans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853186-71F3-4D91-9553-D97515E703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A5401190-C27B-4431-8973-82827E70DCBD}" type="datetimeFigureOut">
              <a:rPr lang="en-ID" smtClean="0">
                <a:latin typeface="Nunito Sans" pitchFamily="2" charset="77"/>
              </a:rPr>
              <a:t>14/03/2025</a:t>
            </a:fld>
            <a:endParaRPr lang="en-ID" dirty="0">
              <a:latin typeface="Nunito Sans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A511D-EA9E-45C4-BAD5-9D32377B3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ID" dirty="0">
              <a:latin typeface="Nunito Sans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85BBB-00F6-44AE-B0DB-31D8084049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0EED5B21-2FD4-4BCB-9290-56A3095ADC1B}" type="slidenum">
              <a:rPr lang="en-ID" smtClean="0">
                <a:latin typeface="Nunito Sans" pitchFamily="2" charset="77"/>
              </a:rPr>
              <a:t>‹#›</a:t>
            </a:fld>
            <a:endParaRPr lang="en-ID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3180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>
              <a:defRPr sz="1200" b="0" i="0">
                <a:latin typeface="Nunito Sans" pitchFamily="2" charset="77"/>
              </a:defRPr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>
              <a:defRPr sz="1200" b="0" i="0">
                <a:latin typeface="Nunito Sans" pitchFamily="2" charset="77"/>
              </a:defRPr>
            </a:lvl1pPr>
          </a:lstStyle>
          <a:p>
            <a:fld id="{76FD5CF2-D201-4DA4-A405-8DE01BE6F832}" type="datetimeFigureOut">
              <a:rPr lang="id-ID" smtClean="0"/>
              <a:pPr/>
              <a:t>14/03/2025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1" rIns="93162" bIns="46581" rtlCol="0" anchor="ctr"/>
          <a:lstStyle/>
          <a:p>
            <a:endParaRPr lang="id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3162" tIns="46581" rIns="93162" bIns="4658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>
              <a:defRPr sz="1200" b="0" i="0">
                <a:latin typeface="Nunito Sans" pitchFamily="2" charset="77"/>
              </a:defRPr>
            </a:lvl1pPr>
          </a:lstStyle>
          <a:p>
            <a:endParaRPr lang="id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r">
              <a:defRPr sz="1200" b="0" i="0">
                <a:latin typeface="Nunito Sans" pitchFamily="2" charset="77"/>
              </a:defRPr>
            </a:lvl1pPr>
          </a:lstStyle>
          <a:p>
            <a:fld id="{4F0A1FD7-DA2E-4CFF-A67B-65AF033F0936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9935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05E25-5EEB-A0D9-A792-9EA20E47E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C180DB-BB33-3D33-E0C2-57BCCE75C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3E872-FB32-BEB8-1872-848042D59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cap="none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7D3A1-7EB9-C3C2-2304-C6853A05F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1FD7-DA2E-4CFF-A67B-65AF033F0936}" type="slidenum">
              <a:rPr lang="id-ID" smtClean="0"/>
              <a:pPr/>
              <a:t>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7370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72D03-94D3-40C7-5061-274E0F074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6DD37-007B-6917-AC1B-8B80DF5678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72AD08-749B-6A87-270C-D0860F152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cap="none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C33CD-8FC2-B80F-110E-75BEDC372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1FD7-DA2E-4CFF-A67B-65AF033F0936}" type="slidenum">
              <a:rPr lang="id-ID" smtClean="0"/>
              <a:pPr/>
              <a:t>2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4018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4" Type="http://schemas.openxmlformats.org/officeDocument/2006/relationships/image" Target="../media/image11.emf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57350"/>
            <a:ext cx="3600450" cy="30099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45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149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009650"/>
            <a:ext cx="8339137" cy="335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457200" indent="-146304">
              <a:spcBef>
                <a:spcPts val="300"/>
              </a:spcBef>
              <a:spcAft>
                <a:spcPts val="0"/>
              </a:spcAft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err="1"/>
              <a:t>kjhvkjzxhdvkjzh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1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7C0AC-4801-4B46-960D-11294708A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2033" y="1177610"/>
            <a:ext cx="4565019" cy="51435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E85CA5D-BFA5-684C-9811-0C0A11D021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C92CD09-6831-3A46-9958-3ECFF58A7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350776"/>
            <a:ext cx="57102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60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2630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9125A-A61C-2D40-B9B5-DF1473A75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1E5C39EC-7128-C940-A348-8AF3C354F77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85763" y="1047750"/>
            <a:ext cx="8339137" cy="335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88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68032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76650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41081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295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0820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7344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602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tem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4B4382-EF9A-0241-A385-ECDC4687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98" y="457201"/>
            <a:ext cx="3955429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5297" y="2030225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555" y="2974769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3952782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885804"/>
            <a:ext cx="2817127" cy="8764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8958" y="2825486"/>
            <a:ext cx="2810142" cy="889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16466" y="3797035"/>
            <a:ext cx="2812022" cy="889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59A018A-D19B-9847-B0D5-C12FA4F8FE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5764" y="803087"/>
            <a:ext cx="3955364" cy="10004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none" baseline="0">
                <a:solidFill>
                  <a:schemeClr val="tx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60087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tems_Text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8935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17554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550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4925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4493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984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917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2045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72173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313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8400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91487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D2C301B-B3CD-B54B-B54D-4AE782FBA2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72300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18A03AC-DF4F-784F-BD23-68722C5CFE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4574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14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3424C8-2BBC-E548-B487-E90F8B9083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1"/>
            <a:ext cx="3805302" cy="8953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4A4D9-AC84-9C4A-A052-C6100A0C1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855251-41D3-4846-88C5-2D587840C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699" y="2076450"/>
            <a:ext cx="3805301" cy="9525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7200" b="1" i="0" spc="-20" baseline="0">
                <a:solidFill>
                  <a:schemeClr val="accent2"/>
                </a:solidFill>
                <a:latin typeface="Nunito Sans Black" pitchFamily="2" charset="77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4D2BF5-7970-B54E-B894-5549C6C21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699" y="3028950"/>
            <a:ext cx="3805301" cy="10287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Nunito Sans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08625B9-ADC6-7C4C-9BCB-5171A1536E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699" y="1672003"/>
            <a:ext cx="3805301" cy="404447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Nunito Sans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826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DEC10-2C3C-0B4E-8D62-330A74330C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698" y="1123950"/>
            <a:ext cx="3919602" cy="33147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tx1"/>
                </a:solidFill>
                <a:latin typeface="Nunito Sans" pitchFamily="2" charset="77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Nunito Sans" pitchFamily="2" charset="77"/>
              </a:defRPr>
            </a:lvl2pPr>
            <a:lvl3pPr>
              <a:defRPr sz="1400">
                <a:latin typeface="Nunito Sans" pitchFamily="2" charset="77"/>
              </a:defRPr>
            </a:lvl3pPr>
            <a:lvl4pPr>
              <a:defRPr sz="1400">
                <a:latin typeface="Nunito Sans" pitchFamily="2" charset="77"/>
              </a:defRPr>
            </a:lvl4pPr>
            <a:lvl5pPr>
              <a:defRPr sz="1400"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3424C8-2BBC-E548-B487-E90F8B9083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1"/>
            <a:ext cx="3843402" cy="6667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4A4D9-AC84-9C4A-A052-C6100A0C1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26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_Light">
  <p:cSld name="1_Content_Light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c5364a35b8_0_4646"/>
          <p:cNvSpPr txBox="1">
            <a:spLocks noGrp="1"/>
          </p:cNvSpPr>
          <p:nvPr>
            <p:ph type="body" idx="1"/>
          </p:nvPr>
        </p:nvSpPr>
        <p:spPr>
          <a:xfrm>
            <a:off x="285750" y="685800"/>
            <a:ext cx="39432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77CC"/>
              </a:buClr>
              <a:buSzPts val="1800"/>
              <a:buFont typeface="Nunito Sans"/>
              <a:buNone/>
              <a:defRPr sz="1800" b="1" i="0" u="none" strike="noStrike" cap="none">
                <a:solidFill>
                  <a:srgbClr val="0077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51" name="Google Shape;851;g2c5364a35b8_0_4646"/>
          <p:cNvSpPr txBox="1">
            <a:spLocks noGrp="1"/>
          </p:cNvSpPr>
          <p:nvPr>
            <p:ph type="title"/>
          </p:nvPr>
        </p:nvSpPr>
        <p:spPr>
          <a:xfrm>
            <a:off x="285750" y="190501"/>
            <a:ext cx="85725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Sans"/>
              <a:buNone/>
              <a:defRPr sz="2400" b="1" i="0" u="none" strike="noStrike" cap="none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Sans"/>
              <a:buNone/>
              <a:defRPr sz="2475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Sans"/>
              <a:buNone/>
              <a:defRPr sz="2475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Sans"/>
              <a:buNone/>
              <a:defRPr sz="2475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Sans"/>
              <a:buNone/>
              <a:defRPr sz="2475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Sans"/>
              <a:buNone/>
              <a:defRPr sz="2475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Sans"/>
              <a:buNone/>
              <a:defRPr sz="2475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Sans"/>
              <a:buNone/>
              <a:defRPr sz="2475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 Sans"/>
              <a:buNone/>
              <a:defRPr sz="2475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52" name="Google Shape;852;g2c5364a35b8_0_4646"/>
          <p:cNvSpPr txBox="1">
            <a:spLocks noGrp="1"/>
          </p:cNvSpPr>
          <p:nvPr>
            <p:ph type="body" idx="2"/>
          </p:nvPr>
        </p:nvSpPr>
        <p:spPr>
          <a:xfrm>
            <a:off x="285750" y="942975"/>
            <a:ext cx="3943200" cy="3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D7D31"/>
              </a:buClr>
              <a:buSzPts val="1200"/>
              <a:buFont typeface="Nunito Sans"/>
              <a:buChar char="•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•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•"/>
              <a:defRPr sz="12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•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53" name="Google Shape;853;g2c5364a35b8_0_4646"/>
          <p:cNvSpPr txBox="1">
            <a:spLocks noGrp="1"/>
          </p:cNvSpPr>
          <p:nvPr>
            <p:ph type="body" idx="3"/>
          </p:nvPr>
        </p:nvSpPr>
        <p:spPr>
          <a:xfrm>
            <a:off x="4914900" y="942975"/>
            <a:ext cx="3943200" cy="3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D7D31"/>
              </a:buClr>
              <a:buSzPts val="1200"/>
              <a:buFont typeface="Nunito Sans"/>
              <a:buChar char="•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•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•"/>
              <a:defRPr sz="12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•"/>
              <a:defRPr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54" name="Google Shape;854;g2c5364a35b8_0_4646"/>
          <p:cNvSpPr txBox="1">
            <a:spLocks noGrp="1"/>
          </p:cNvSpPr>
          <p:nvPr>
            <p:ph type="body" idx="4"/>
          </p:nvPr>
        </p:nvSpPr>
        <p:spPr>
          <a:xfrm>
            <a:off x="4914900" y="685799"/>
            <a:ext cx="39432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77CC"/>
              </a:buClr>
              <a:buSzPts val="1800"/>
              <a:buFont typeface="Nunito Sans"/>
              <a:buNone/>
              <a:defRPr sz="1800" b="1" i="0" u="none" strike="noStrike" cap="none">
                <a:solidFill>
                  <a:srgbClr val="0077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•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55" name="Google Shape;855;g2c5364a35b8_0_4646"/>
          <p:cNvSpPr txBox="1">
            <a:spLocks noGrp="1"/>
          </p:cNvSpPr>
          <p:nvPr>
            <p:ph type="body" idx="5"/>
          </p:nvPr>
        </p:nvSpPr>
        <p:spPr>
          <a:xfrm>
            <a:off x="1057275" y="4714875"/>
            <a:ext cx="65151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50"/>
              <a:buFont typeface="Nunito Sans"/>
              <a:buNone/>
              <a:defRPr sz="450" b="0" i="0" u="none" strike="noStrike" cap="none">
                <a:solidFill>
                  <a:srgbClr val="595959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marR="0" lvl="1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A5A5A5"/>
              </a:buClr>
              <a:buSzPts val="450"/>
              <a:buFont typeface="Nunito Sans"/>
              <a:buChar char="•"/>
              <a:defRPr sz="450" b="0" i="0" u="none" strike="noStrike" cap="none">
                <a:solidFill>
                  <a:srgbClr val="A5A5A5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A5A5A5"/>
              </a:buClr>
              <a:buSzPts val="450"/>
              <a:buFont typeface="Nunito Sans"/>
              <a:buChar char="•"/>
              <a:defRPr sz="450" b="0" i="0" u="none" strike="noStrike" cap="none">
                <a:solidFill>
                  <a:srgbClr val="A5A5A5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A5A5A5"/>
              </a:buClr>
              <a:buSzPts val="450"/>
              <a:buFont typeface="Nunito Sans"/>
              <a:buChar char="•"/>
              <a:defRPr sz="450" b="0" i="0" u="none" strike="noStrike" cap="none">
                <a:solidFill>
                  <a:srgbClr val="A5A5A5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2571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A5A5A5"/>
              </a:buClr>
              <a:buSzPts val="450"/>
              <a:buFont typeface="Nunito Sans"/>
              <a:buChar char="•"/>
              <a:defRPr sz="450" b="0" i="0" u="none" strike="noStrike" cap="none">
                <a:solidFill>
                  <a:srgbClr val="A5A5A5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Nunito Sans"/>
              <a:buChar char="•"/>
              <a:defRPr sz="1013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56" name="Google Shape;856;g2c5364a35b8_0_4646"/>
          <p:cNvSpPr txBox="1"/>
          <p:nvPr/>
        </p:nvSpPr>
        <p:spPr>
          <a:xfrm>
            <a:off x="76200" y="4909007"/>
            <a:ext cx="762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unito Sans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A5A5A5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‹#›</a:t>
            </a:fld>
            <a:endParaRPr sz="800" b="0" i="0" u="none" strike="noStrike" cap="none">
              <a:solidFill>
                <a:srgbClr val="A5A5A5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5194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1750"/>
            <a:ext cx="4133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703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ubhead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2AFED-2F3F-1147-81EE-99450F171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803087"/>
            <a:ext cx="8339136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2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350776"/>
            <a:ext cx="83391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solidFill>
                  <a:schemeClr val="bg1"/>
                </a:solidFill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solidFill>
                  <a:schemeClr val="bg1"/>
                </a:solidFill>
                <a:latin typeface="Nunito Sans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37074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933450"/>
            <a:ext cx="8339137" cy="342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bg1"/>
                </a:solidFill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solidFill>
                  <a:schemeClr val="bg1"/>
                </a:solidFill>
                <a:latin typeface="Nunito Sans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24338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Dark_circ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933450"/>
            <a:ext cx="5557837" cy="342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bg1"/>
                </a:solidFill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solidFill>
                  <a:schemeClr val="bg1"/>
                </a:solidFill>
                <a:latin typeface="Nunito Sans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19E910-67C9-4947-9BF6-9C8D8B23E68F}"/>
              </a:ext>
            </a:extLst>
          </p:cNvPr>
          <p:cNvSpPr/>
          <p:nvPr userDrawn="1"/>
        </p:nvSpPr>
        <p:spPr>
          <a:xfrm>
            <a:off x="6556689" y="1581150"/>
            <a:ext cx="4336419" cy="4336419"/>
          </a:xfrm>
          <a:prstGeom prst="ellipse">
            <a:avLst/>
          </a:prstGeom>
          <a:noFill/>
          <a:ln w="635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31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1E5C39EC-7128-C940-A348-8AF3C354F77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85763" y="1047750"/>
            <a:ext cx="8339137" cy="3352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68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tems_Numbe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75000"/>
              </a:lnSpc>
              <a:defRPr sz="2400" b="1" i="0" cap="none" baseline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362" y="2762250"/>
            <a:ext cx="1790700" cy="1600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>
                <a:solidFill>
                  <a:schemeClr val="bg1"/>
                </a:solidFill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4945" y="2762250"/>
            <a:ext cx="1790700" cy="1600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>
                <a:solidFill>
                  <a:schemeClr val="bg1"/>
                </a:solidFill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10513" y="2762250"/>
            <a:ext cx="1790700" cy="1600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>
                <a:solidFill>
                  <a:schemeClr val="bg1"/>
                </a:solidFill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18A03AC-DF4F-784F-BD23-68722C5CFE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67500" y="2762250"/>
            <a:ext cx="1790700" cy="1600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>
                <a:solidFill>
                  <a:schemeClr val="bg1"/>
                </a:solidFill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E0B95D-CEBC-BD4D-9637-E3B9E681E6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4230" y="1695450"/>
            <a:ext cx="1371600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400" b="0" i="0">
                <a:solidFill>
                  <a:schemeClr val="accent2"/>
                </a:solidFill>
                <a:latin typeface="Nunito Sans Light" pitchFamily="2" charset="77"/>
              </a:defRPr>
            </a:lvl1pPr>
            <a:lvl2pPr marL="257175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2pPr>
            <a:lvl3pPr marL="514350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3pPr>
            <a:lvl4pPr marL="771525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4pPr>
            <a:lvl5pPr marL="1028700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DB80480-5367-5945-AD1B-F767286970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00849" y="1695450"/>
            <a:ext cx="1371600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400" b="0" i="0">
                <a:solidFill>
                  <a:schemeClr val="accent2"/>
                </a:solidFill>
                <a:latin typeface="Nunito Sans Light" pitchFamily="2" charset="77"/>
              </a:defRPr>
            </a:lvl1pPr>
            <a:lvl2pPr marL="257175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2pPr>
            <a:lvl3pPr marL="514350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3pPr>
            <a:lvl4pPr marL="771525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4pPr>
            <a:lvl5pPr marL="1028700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E3364D1-C882-4740-B01C-97080213F9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6126" y="1695450"/>
            <a:ext cx="1371600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400" b="0" i="0">
                <a:solidFill>
                  <a:schemeClr val="accent2"/>
                </a:solidFill>
                <a:latin typeface="Nunito Sans Light" pitchFamily="2" charset="77"/>
              </a:defRPr>
            </a:lvl1pPr>
            <a:lvl2pPr marL="257175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2pPr>
            <a:lvl3pPr marL="514350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3pPr>
            <a:lvl4pPr marL="771525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4pPr>
            <a:lvl5pPr marL="1028700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A20C66C-8267-C348-A192-CD2160F09F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92745" y="1695450"/>
            <a:ext cx="1371600" cy="129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400" b="0" i="0">
                <a:solidFill>
                  <a:schemeClr val="accent2"/>
                </a:solidFill>
                <a:latin typeface="Nunito Sans Light" pitchFamily="2" charset="77"/>
              </a:defRPr>
            </a:lvl1pPr>
            <a:lvl2pPr marL="257175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2pPr>
            <a:lvl3pPr marL="514350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3pPr>
            <a:lvl4pPr marL="771525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4pPr>
            <a:lvl5pPr marL="1028700" indent="0" algn="ctr">
              <a:buNone/>
              <a:defRPr b="0" i="0">
                <a:solidFill>
                  <a:schemeClr val="accent4"/>
                </a:solidFill>
                <a:latin typeface="Nunito Sans Light" pitchFamily="2" charset="77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883015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ECE927-2036-974B-A104-F58709642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962150"/>
            <a:ext cx="2781300" cy="9525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7200" b="1" i="0" spc="-20" baseline="0">
                <a:solidFill>
                  <a:schemeClr val="bg1"/>
                </a:solidFill>
                <a:latin typeface="Nunito Sans Black" pitchFamily="2" charset="77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DEC10-2C3C-0B4E-8D62-330A74330C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1123950"/>
            <a:ext cx="4152900" cy="33147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bg1"/>
                </a:solidFill>
                <a:latin typeface="Nunito Sans" pitchFamily="2" charset="77"/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  <a:latin typeface="Nunito Sans" pitchFamily="2" charset="77"/>
              </a:defRPr>
            </a:lvl2pPr>
            <a:lvl3pPr>
              <a:defRPr sz="1400">
                <a:latin typeface="Nunito Sans" pitchFamily="2" charset="77"/>
              </a:defRPr>
            </a:lvl3pPr>
            <a:lvl4pPr>
              <a:defRPr sz="1400">
                <a:latin typeface="Nunito Sans" pitchFamily="2" charset="77"/>
              </a:defRPr>
            </a:lvl4pPr>
            <a:lvl5pPr>
              <a:defRPr sz="1400"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1A9FC4-3EF4-934D-A103-790C7F8D05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3028950"/>
            <a:ext cx="2781300" cy="10287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2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_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3424C8-2BBC-E548-B487-E90F8B9083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1"/>
            <a:ext cx="3805302" cy="8953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855251-41D3-4846-88C5-2D587840C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699" y="2076450"/>
            <a:ext cx="3805301" cy="9525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7200" b="1" i="0" spc="-20" baseline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4D2BF5-7970-B54E-B894-5549C6C21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699" y="3028950"/>
            <a:ext cx="3805301" cy="10287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08625B9-ADC6-7C4C-9BCB-5171A1536E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699" y="1672003"/>
            <a:ext cx="3805301" cy="404447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791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DEC10-2C3C-0B4E-8D62-330A74330C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698" y="1123950"/>
            <a:ext cx="3919602" cy="33147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bg1"/>
                </a:solidFill>
                <a:latin typeface="Nunito Sans" pitchFamily="2" charset="77"/>
              </a:defRPr>
            </a:lvl1pPr>
            <a:lvl2pPr>
              <a:lnSpc>
                <a:spcPct val="110000"/>
              </a:lnSpc>
              <a:defRPr sz="1400">
                <a:solidFill>
                  <a:schemeClr val="bg1"/>
                </a:solidFill>
                <a:latin typeface="Nunito Sans" pitchFamily="2" charset="77"/>
              </a:defRPr>
            </a:lvl2pPr>
            <a:lvl3pPr>
              <a:defRPr sz="1400">
                <a:latin typeface="Nunito Sans" pitchFamily="2" charset="77"/>
              </a:defRPr>
            </a:lvl3pPr>
            <a:lvl4pPr>
              <a:defRPr sz="1400">
                <a:latin typeface="Nunito Sans" pitchFamily="2" charset="77"/>
              </a:defRPr>
            </a:lvl4pPr>
            <a:lvl5pPr>
              <a:defRPr sz="1400"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3424C8-2BBC-E548-B487-E90F8B9083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1"/>
            <a:ext cx="3843402" cy="6667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</p:spTree>
    <p:extLst>
      <p:ext uri="{BB962C8B-B14F-4D97-AF65-F5344CB8AC3E}">
        <p14:creationId xmlns:p14="http://schemas.microsoft.com/office/powerpoint/2010/main" val="2712331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7;p11">
            <a:extLst>
              <a:ext uri="{FF2B5EF4-FFF2-40B4-BE49-F238E27FC236}">
                <a16:creationId xmlns:a16="http://schemas.microsoft.com/office/drawing/2014/main" id="{C3394925-520E-6140-A5F1-07C22DCAD1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266" y="1436226"/>
            <a:ext cx="5467434" cy="17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Sans Black"/>
              <a:buNone/>
              <a:defRPr sz="6000" b="1" i="0" u="none" strike="noStrike" cap="none">
                <a:solidFill>
                  <a:schemeClr val="tx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Google Shape;58;p11">
            <a:extLst>
              <a:ext uri="{FF2B5EF4-FFF2-40B4-BE49-F238E27FC236}">
                <a16:creationId xmlns:a16="http://schemas.microsoft.com/office/drawing/2014/main" id="{77BC918A-B9A8-A044-920F-B4B3F8DBBD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5972" y="3153378"/>
            <a:ext cx="5435727" cy="97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378" marR="0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754" marR="0" lvl="3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5943" marR="0" lvl="4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132" marR="0" lvl="5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3200320" marR="0" lvl="6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3657509" marR="0" lvl="7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4114697" marR="0" lvl="8" indent="-3428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 dirty="0"/>
          </a:p>
        </p:txBody>
      </p:sp>
      <p:pic>
        <p:nvPicPr>
          <p:cNvPr id="9" name="Google Shape;15;p1">
            <a:extLst>
              <a:ext uri="{FF2B5EF4-FFF2-40B4-BE49-F238E27FC236}">
                <a16:creationId xmlns:a16="http://schemas.microsoft.com/office/drawing/2014/main" id="{203A001C-DD94-C44E-9369-BA020C0496A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45972" y="514350"/>
            <a:ext cx="1223058" cy="230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37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69B91D7E-39B8-9C58-D60C-56C94E4486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57350"/>
            <a:ext cx="3600450" cy="30099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45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745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71650"/>
            <a:ext cx="3752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48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1750"/>
            <a:ext cx="4133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436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71650"/>
            <a:ext cx="3752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243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571750"/>
            <a:ext cx="4572000" cy="23241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0990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1750"/>
            <a:ext cx="3752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387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2AFED-2F3F-1147-81EE-99450F171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4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68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37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06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6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9" y="457202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4" y="1350777"/>
            <a:ext cx="83391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78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51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7107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2AFED-2F3F-1147-81EE-99450F171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4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68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37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06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6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9" y="457202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4" y="1350777"/>
            <a:ext cx="55578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78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51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BBCAF1-6BB0-514C-AF15-1F9E073CA098}"/>
              </a:ext>
            </a:extLst>
          </p:cNvPr>
          <p:cNvSpPr/>
          <p:nvPr userDrawn="1"/>
        </p:nvSpPr>
        <p:spPr>
          <a:xfrm>
            <a:off x="6556690" y="1581151"/>
            <a:ext cx="4336419" cy="4336419"/>
          </a:xfrm>
          <a:prstGeom prst="ellipse">
            <a:avLst/>
          </a:prstGeom>
          <a:noFill/>
          <a:ln w="635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20028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FE3B1-8B58-FD47-8B89-B6AE09DA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2400300" cy="296812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500" b="1" i="0"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43F1BD-05A8-E843-967F-E407960BC1D2}"/>
              </a:ext>
            </a:extLst>
          </p:cNvPr>
          <p:cNvSpPr/>
          <p:nvPr userDrawn="1"/>
        </p:nvSpPr>
        <p:spPr>
          <a:xfrm>
            <a:off x="6096002" y="-1"/>
            <a:ext cx="3047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Google Shape;234;p36">
            <a:extLst>
              <a:ext uri="{FF2B5EF4-FFF2-40B4-BE49-F238E27FC236}">
                <a16:creationId xmlns:a16="http://schemas.microsoft.com/office/drawing/2014/main" id="{C9C58179-009B-4047-9901-8DF751235831}"/>
              </a:ext>
            </a:extLst>
          </p:cNvPr>
          <p:cNvSpPr/>
          <p:nvPr userDrawn="1"/>
        </p:nvSpPr>
        <p:spPr>
          <a:xfrm>
            <a:off x="3047999" y="2571751"/>
            <a:ext cx="3364491" cy="2571749"/>
          </a:xfrm>
          <a:prstGeom prst="rightArrowCallout">
            <a:avLst>
              <a:gd name="adj1" fmla="val 18748"/>
              <a:gd name="adj2" fmla="val 9374"/>
              <a:gd name="adj3" fmla="val 12070"/>
              <a:gd name="adj4" fmla="val 9063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34;p36">
            <a:extLst>
              <a:ext uri="{FF2B5EF4-FFF2-40B4-BE49-F238E27FC236}">
                <a16:creationId xmlns:a16="http://schemas.microsoft.com/office/drawing/2014/main" id="{982C50FA-540E-BA4A-B9DA-427510155F8E}"/>
              </a:ext>
            </a:extLst>
          </p:cNvPr>
          <p:cNvSpPr/>
          <p:nvPr userDrawn="1"/>
        </p:nvSpPr>
        <p:spPr>
          <a:xfrm rot="5400000">
            <a:off x="3087941" y="-39941"/>
            <a:ext cx="2968120" cy="3048002"/>
          </a:xfrm>
          <a:prstGeom prst="rightArrowCallout">
            <a:avLst>
              <a:gd name="adj1" fmla="val 18748"/>
              <a:gd name="adj2" fmla="val 9374"/>
              <a:gd name="adj3" fmla="val 12070"/>
              <a:gd name="adj4" fmla="val 9063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E8FF75-A087-B742-8E08-78233EBFB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323850"/>
            <a:ext cx="2438400" cy="19431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68" indent="0">
              <a:buFontTx/>
              <a:buNone/>
              <a:defRPr/>
            </a:lvl2pPr>
            <a:lvl3pPr marL="514337" indent="0">
              <a:buFontTx/>
              <a:buNone/>
              <a:defRPr/>
            </a:lvl3pPr>
            <a:lvl4pPr marL="771506" indent="0">
              <a:buFontTx/>
              <a:buNone/>
              <a:defRPr/>
            </a:lvl4pPr>
            <a:lvl5pPr marL="1028675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A9082E1-68C2-E146-A665-8B747B4BF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2800" y="2943958"/>
            <a:ext cx="2438400" cy="19431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68" indent="0">
              <a:buFontTx/>
              <a:buNone/>
              <a:defRPr/>
            </a:lvl2pPr>
            <a:lvl3pPr marL="514337" indent="0">
              <a:buFontTx/>
              <a:buNone/>
              <a:defRPr/>
            </a:lvl3pPr>
            <a:lvl4pPr marL="771506" indent="0">
              <a:buFontTx/>
              <a:buNone/>
              <a:defRPr/>
            </a:lvl4pPr>
            <a:lvl5pPr marL="1028675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754B6B8-0561-7F48-8F8C-22CD349C2E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5100" y="323850"/>
            <a:ext cx="2335823" cy="456320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68" indent="0">
              <a:buFontTx/>
              <a:buNone/>
              <a:defRPr/>
            </a:lvl2pPr>
            <a:lvl3pPr marL="514337" indent="0">
              <a:buFontTx/>
              <a:buNone/>
              <a:defRPr/>
            </a:lvl3pPr>
            <a:lvl4pPr marL="771506" indent="0">
              <a:buFontTx/>
              <a:buNone/>
              <a:defRPr/>
            </a:lvl4pPr>
            <a:lvl5pPr marL="1028675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3BCE21-8F99-614F-99BB-B99CE6171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3333751"/>
            <a:ext cx="2400300" cy="155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0" i="0">
                <a:latin typeface="Nunito Sans" pitchFamily="2" charset="77"/>
              </a:defRPr>
            </a:lvl1pPr>
            <a:lvl2pPr marL="257168" indent="0">
              <a:buFontTx/>
              <a:buNone/>
              <a:defRPr b="0" i="0">
                <a:latin typeface="Nunito Sans" pitchFamily="2" charset="77"/>
              </a:defRPr>
            </a:lvl2pPr>
            <a:lvl3pPr marL="514337" indent="0">
              <a:buFontTx/>
              <a:buNone/>
              <a:defRPr b="0" i="0">
                <a:latin typeface="Nunito Sans" pitchFamily="2" charset="77"/>
              </a:defRPr>
            </a:lvl3pPr>
            <a:lvl4pPr marL="771506" indent="0">
              <a:buFontTx/>
              <a:buNone/>
              <a:defRPr b="0" i="0">
                <a:latin typeface="Nunito Sans" pitchFamily="2" charset="77"/>
              </a:defRPr>
            </a:lvl4pPr>
            <a:lvl5pPr marL="1028675" indent="0">
              <a:buFontTx/>
              <a:buNone/>
              <a:defRPr b="0" i="0"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C89FA-5FEC-F84C-A2B0-C6A8FB148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5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4;p36">
            <a:extLst>
              <a:ext uri="{FF2B5EF4-FFF2-40B4-BE49-F238E27FC236}">
                <a16:creationId xmlns:a16="http://schemas.microsoft.com/office/drawing/2014/main" id="{D90C3C61-A96A-B94C-B035-657C71DE9071}"/>
              </a:ext>
            </a:extLst>
          </p:cNvPr>
          <p:cNvSpPr/>
          <p:nvPr userDrawn="1"/>
        </p:nvSpPr>
        <p:spPr>
          <a:xfrm>
            <a:off x="1" y="1"/>
            <a:ext cx="5372099" cy="5143499"/>
          </a:xfrm>
          <a:prstGeom prst="rightArrowCallout">
            <a:avLst>
              <a:gd name="adj1" fmla="val 34894"/>
              <a:gd name="adj2" fmla="val 8744"/>
              <a:gd name="adj3" fmla="val 7612"/>
              <a:gd name="adj4" fmla="val 9395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769D6-E77B-B34D-A98E-42AEA0C9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57201"/>
            <a:ext cx="4000500" cy="99853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D77147-9E6B-3545-B7F6-4B8BE128B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1771650"/>
            <a:ext cx="8001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71C7569-EADF-7E4E-A43B-E4C4AEB65A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5300" y="3143250"/>
            <a:ext cx="8001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6A46C0-42EE-904D-8511-B48E483D9C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1543050"/>
            <a:ext cx="2933700" cy="1181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D601F5-A9D2-D14B-833E-86118AA0E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1" y="1162050"/>
            <a:ext cx="2818897" cy="30861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C26FBB0-B628-1646-B554-DBAADE91D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5900" y="2958611"/>
            <a:ext cx="2933700" cy="1181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1DAA2F-6B2D-2649-A499-D8079CB4F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897" y="4705351"/>
            <a:ext cx="382004" cy="2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7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2A0DB2-D7FB-CBC7-B4E9-9FCCBF5DA1B0}"/>
              </a:ext>
            </a:extLst>
          </p:cNvPr>
          <p:cNvSpPr/>
          <p:nvPr userDrawn="1"/>
        </p:nvSpPr>
        <p:spPr>
          <a:xfrm>
            <a:off x="3429000" y="-1"/>
            <a:ext cx="571500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Google Shape;234;p36">
            <a:extLst>
              <a:ext uri="{FF2B5EF4-FFF2-40B4-BE49-F238E27FC236}">
                <a16:creationId xmlns:a16="http://schemas.microsoft.com/office/drawing/2014/main" id="{D90C3C61-A96A-B94C-B035-657C71DE9071}"/>
              </a:ext>
            </a:extLst>
          </p:cNvPr>
          <p:cNvSpPr/>
          <p:nvPr userDrawn="1"/>
        </p:nvSpPr>
        <p:spPr>
          <a:xfrm>
            <a:off x="0" y="1"/>
            <a:ext cx="3717036" cy="5143499"/>
          </a:xfrm>
          <a:prstGeom prst="rightArrowCallout">
            <a:avLst>
              <a:gd name="adj1" fmla="val 34894"/>
              <a:gd name="adj2" fmla="val 8744"/>
              <a:gd name="adj3" fmla="val 7612"/>
              <a:gd name="adj4" fmla="val 9395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769D6-E77B-B34D-A98E-42AEA0C9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57201"/>
            <a:ext cx="4000500" cy="99853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D77147-9E6B-3545-B7F6-4B8BE128B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1771650"/>
            <a:ext cx="8001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71C7569-EADF-7E4E-A43B-E4C4AEB65A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5300" y="3143250"/>
            <a:ext cx="8001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6A46C0-42EE-904D-8511-B48E483D9C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1543050"/>
            <a:ext cx="2933700" cy="1181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D601F5-A9D2-D14B-833E-86118AA0E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1" y="1162050"/>
            <a:ext cx="2818897" cy="30861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C26FBB0-B628-1646-B554-DBAADE91D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5900" y="2958611"/>
            <a:ext cx="2933700" cy="1181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1DAA2F-6B2D-2649-A499-D8079CB4F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897" y="4705351"/>
            <a:ext cx="382004" cy="2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4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9" y="457202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4" y="1009650"/>
            <a:ext cx="8339137" cy="335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78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457189" indent="-146300">
              <a:spcBef>
                <a:spcPts val="300"/>
              </a:spcBef>
              <a:spcAft>
                <a:spcPts val="0"/>
              </a:spcAft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err="1"/>
              <a:t>kjhvkjzxhdvkjzh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8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571750"/>
            <a:ext cx="4572000" cy="23241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907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9" y="457202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7C0AC-4801-4B46-960D-11294708A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2034" y="1177610"/>
            <a:ext cx="4565019" cy="51435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E85CA5D-BFA5-684C-9811-0C0A11D021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4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68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37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06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6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C92CD09-6831-3A46-9958-3ECFF58A7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4" y="1350777"/>
            <a:ext cx="57102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78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51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5105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9" y="457202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9125A-A61C-2D40-B9B5-DF1473A75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1E5C39EC-7128-C940-A348-8AF3C354F77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85764" y="1047750"/>
            <a:ext cx="8339137" cy="335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08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EC1BA45D-3819-8F6D-A912-E4BCCB11E8B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2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68032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76650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41081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296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0821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7345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505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tem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4B4382-EF9A-0241-A385-ECDC4687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99" y="457202"/>
            <a:ext cx="3955429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5297" y="2030225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555" y="2974769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3952783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1" y="1885804"/>
            <a:ext cx="2817127" cy="8764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8958" y="2825486"/>
            <a:ext cx="2810142" cy="889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16466" y="3797036"/>
            <a:ext cx="2812022" cy="889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59A018A-D19B-9847-B0D5-C12FA4F8FE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5765" y="803087"/>
            <a:ext cx="3955364" cy="10004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none" baseline="0">
                <a:solidFill>
                  <a:schemeClr val="tx1"/>
                </a:solidFill>
                <a:latin typeface="Nunito Sans" pitchFamily="2" charset="77"/>
              </a:defRPr>
            </a:lvl1pPr>
            <a:lvl2pPr marL="257168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37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06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6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74395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tems_Text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2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8935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17554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550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4926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4494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682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2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918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2046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72173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314" y="2686052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8401" y="2686052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91488" y="2686052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D2C301B-B3CD-B54B-B54D-4AE782FBA2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72301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18A03AC-DF4F-784F-BD23-68722C5CFE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4575" y="2686052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68" indent="0" algn="ctr">
              <a:buNone/>
              <a:defRPr sz="1200"/>
            </a:lvl2pPr>
            <a:lvl3pPr marL="514337" indent="0" algn="ctr">
              <a:buNone/>
              <a:defRPr sz="1200"/>
            </a:lvl3pPr>
            <a:lvl4pPr marL="771506" indent="0" algn="ctr">
              <a:buNone/>
              <a:defRPr sz="1200"/>
            </a:lvl4pPr>
            <a:lvl5pPr marL="1028675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11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3424C8-2BBC-E548-B487-E90F8B9083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2"/>
            <a:ext cx="3805302" cy="8953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4A4D9-AC84-9C4A-A052-C6100A0C1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855251-41D3-4846-88C5-2D587840C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700" y="2076450"/>
            <a:ext cx="3805301" cy="9525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7200" b="1" i="0" spc="-20" baseline="0">
                <a:solidFill>
                  <a:schemeClr val="accent2"/>
                </a:solidFill>
                <a:latin typeface="Nunito Sans Black" pitchFamily="2" charset="77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4D2BF5-7970-B54E-B894-5549C6C21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00" y="3028950"/>
            <a:ext cx="3805301" cy="10287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Nunito Sans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08625B9-ADC6-7C4C-9BCB-5171A1536E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700" y="1672004"/>
            <a:ext cx="3805301" cy="404447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Nunito Sans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1135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DEC10-2C3C-0B4E-8D62-330A74330C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698" y="1123950"/>
            <a:ext cx="3919602" cy="33147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tx1"/>
                </a:solidFill>
                <a:latin typeface="Nunito Sans" pitchFamily="2" charset="77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Nunito Sans" pitchFamily="2" charset="77"/>
              </a:defRPr>
            </a:lvl2pPr>
            <a:lvl3pPr>
              <a:defRPr sz="1400">
                <a:latin typeface="Nunito Sans" pitchFamily="2" charset="77"/>
              </a:defRPr>
            </a:lvl3pPr>
            <a:lvl4pPr>
              <a:defRPr sz="1400">
                <a:latin typeface="Nunito Sans" pitchFamily="2" charset="77"/>
              </a:defRPr>
            </a:lvl4pPr>
            <a:lvl5pPr>
              <a:defRPr sz="1400"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3424C8-2BBC-E548-B487-E90F8B9083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2"/>
            <a:ext cx="3843402" cy="6667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4A4D9-AC84-9C4A-A052-C6100A0C1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937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6244-3268-0730-44EC-26C07375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4479D1-C21B-BC9D-AB2E-F9F8F35F8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45369-8973-5B94-2362-58A25938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CE64-2E1F-5049-A6FB-9367E8439BF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41AC4-2DBF-89DB-7191-B651775F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DEDE4-C22B-9789-8BB7-32450B88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F070-880C-2746-B627-1A04D21D6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67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A06B9-5845-4EE2-C15C-5905F2E8A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68345-8647-D24C-12D1-3DEF99DAA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3E9EB-9CD1-F47E-42E3-740AF18DB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CE64-2E1F-5049-A6FB-9367E8439BFD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ED0E-4760-4B21-4CBC-0D8AE804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2EE0D-DDC7-5E39-2808-2915A227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F070-880C-2746-B627-1A04D21D6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5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1750"/>
            <a:ext cx="3752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09026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8919E17-A30C-1C10-86B5-32F0E9F3C7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5037196"/>
              </p:ext>
            </p:extLst>
          </p:nvPr>
        </p:nvGraphicFramePr>
        <p:xfrm>
          <a:off x="595" y="595"/>
          <a:ext cx="596" cy="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17" imgH="318" progId="TCLayout.ActiveDocument.1">
                  <p:embed/>
                </p:oleObj>
              </mc:Choice>
              <mc:Fallback>
                <p:oleObj name="think-cell Slide" r:id="rId3" imgW="317" imgH="31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8919E17-A30C-1C10-86B5-32F0E9F3C7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" y="595"/>
                        <a:ext cx="596" cy="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D1BC210-4595-4FCE-91B3-FF9F214DD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322" y="601724"/>
            <a:ext cx="8564166" cy="432197"/>
          </a:xfrm>
          <a:prstGeom prst="rect">
            <a:avLst/>
          </a:prstGeom>
        </p:spPr>
        <p:txBody>
          <a:bodyPr/>
          <a:lstStyle>
            <a:lvl1pPr>
              <a:defRPr sz="135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6323E3F-9150-4F6F-8C88-F81C3F5A7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131" y="285751"/>
            <a:ext cx="8565356" cy="364331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defRPr>
            </a:lvl1pPr>
          </a:lstStyle>
          <a:p>
            <a:r>
              <a:rPr lang="en-US" dirty="0"/>
              <a:t>Template - [type of slide]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54F5C2C-AC0A-7D7F-CF6B-2E2F67252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9206" y="4845288"/>
            <a:ext cx="4385642" cy="1805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Source:_______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67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57350"/>
            <a:ext cx="3600450" cy="30099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45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89128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1750"/>
            <a:ext cx="4133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074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71650"/>
            <a:ext cx="3752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9212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571750"/>
            <a:ext cx="4572000" cy="23241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9132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1750"/>
            <a:ext cx="3752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3938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2AFED-2F3F-1147-81EE-99450F171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350776"/>
            <a:ext cx="83391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60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01704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2AFED-2F3F-1147-81EE-99450F171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350776"/>
            <a:ext cx="55578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60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BBCAF1-6BB0-514C-AF15-1F9E073CA098}"/>
              </a:ext>
            </a:extLst>
          </p:cNvPr>
          <p:cNvSpPr/>
          <p:nvPr userDrawn="1"/>
        </p:nvSpPr>
        <p:spPr>
          <a:xfrm>
            <a:off x="6556689" y="1581150"/>
            <a:ext cx="4336419" cy="4336419"/>
          </a:xfrm>
          <a:prstGeom prst="ellipse">
            <a:avLst/>
          </a:prstGeom>
          <a:noFill/>
          <a:ln w="635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75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FE3B1-8B58-FD47-8B89-B6AE09DA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2400300" cy="296812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500" b="1" i="0"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43F1BD-05A8-E843-967F-E407960BC1D2}"/>
              </a:ext>
            </a:extLst>
          </p:cNvPr>
          <p:cNvSpPr/>
          <p:nvPr userDrawn="1"/>
        </p:nvSpPr>
        <p:spPr>
          <a:xfrm>
            <a:off x="6096001" y="-1"/>
            <a:ext cx="3047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34;p36">
            <a:extLst>
              <a:ext uri="{FF2B5EF4-FFF2-40B4-BE49-F238E27FC236}">
                <a16:creationId xmlns:a16="http://schemas.microsoft.com/office/drawing/2014/main" id="{C9C58179-009B-4047-9901-8DF751235831}"/>
              </a:ext>
            </a:extLst>
          </p:cNvPr>
          <p:cNvSpPr/>
          <p:nvPr userDrawn="1"/>
        </p:nvSpPr>
        <p:spPr>
          <a:xfrm>
            <a:off x="3047999" y="2571750"/>
            <a:ext cx="3364491" cy="2571749"/>
          </a:xfrm>
          <a:prstGeom prst="rightArrowCallout">
            <a:avLst>
              <a:gd name="adj1" fmla="val 18748"/>
              <a:gd name="adj2" fmla="val 9374"/>
              <a:gd name="adj3" fmla="val 12070"/>
              <a:gd name="adj4" fmla="val 9063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34;p36">
            <a:extLst>
              <a:ext uri="{FF2B5EF4-FFF2-40B4-BE49-F238E27FC236}">
                <a16:creationId xmlns:a16="http://schemas.microsoft.com/office/drawing/2014/main" id="{982C50FA-540E-BA4A-B9DA-427510155F8E}"/>
              </a:ext>
            </a:extLst>
          </p:cNvPr>
          <p:cNvSpPr/>
          <p:nvPr userDrawn="1"/>
        </p:nvSpPr>
        <p:spPr>
          <a:xfrm rot="5400000">
            <a:off x="3087940" y="-39941"/>
            <a:ext cx="2968120" cy="3048002"/>
          </a:xfrm>
          <a:prstGeom prst="rightArrowCallout">
            <a:avLst>
              <a:gd name="adj1" fmla="val 18748"/>
              <a:gd name="adj2" fmla="val 9374"/>
              <a:gd name="adj3" fmla="val 12070"/>
              <a:gd name="adj4" fmla="val 9063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E8FF75-A087-B742-8E08-78233EBFB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323850"/>
            <a:ext cx="2438400" cy="19431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A9082E1-68C2-E146-A665-8B747B4BF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2800" y="2943958"/>
            <a:ext cx="2438400" cy="19431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754B6B8-0561-7F48-8F8C-22CD349C2E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5099" y="323850"/>
            <a:ext cx="2335823" cy="456320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3BCE21-8F99-614F-99BB-B99CE6171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3333750"/>
            <a:ext cx="2400300" cy="155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0" i="0">
                <a:latin typeface="Nunito Sans" pitchFamily="2" charset="77"/>
              </a:defRPr>
            </a:lvl1pPr>
            <a:lvl2pPr marL="257175" indent="0">
              <a:buFontTx/>
              <a:buNone/>
              <a:defRPr b="0" i="0">
                <a:latin typeface="Nunito Sans" pitchFamily="2" charset="77"/>
              </a:defRPr>
            </a:lvl2pPr>
            <a:lvl3pPr marL="514350" indent="0">
              <a:buFontTx/>
              <a:buNone/>
              <a:defRPr b="0" i="0">
                <a:latin typeface="Nunito Sans" pitchFamily="2" charset="77"/>
              </a:defRPr>
            </a:lvl3pPr>
            <a:lvl4pPr marL="771525" indent="0">
              <a:buFontTx/>
              <a:buNone/>
              <a:defRPr b="0" i="0">
                <a:latin typeface="Nunito Sans" pitchFamily="2" charset="77"/>
              </a:defRPr>
            </a:lvl4pPr>
            <a:lvl5pPr marL="1028700" indent="0">
              <a:buFontTx/>
              <a:buNone/>
              <a:defRPr b="0" i="0"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C89FA-5FEC-F84C-A2B0-C6A8FB148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2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4;p36">
            <a:extLst>
              <a:ext uri="{FF2B5EF4-FFF2-40B4-BE49-F238E27FC236}">
                <a16:creationId xmlns:a16="http://schemas.microsoft.com/office/drawing/2014/main" id="{D90C3C61-A96A-B94C-B035-657C71DE9071}"/>
              </a:ext>
            </a:extLst>
          </p:cNvPr>
          <p:cNvSpPr/>
          <p:nvPr userDrawn="1"/>
        </p:nvSpPr>
        <p:spPr>
          <a:xfrm>
            <a:off x="1" y="0"/>
            <a:ext cx="5372099" cy="5143499"/>
          </a:xfrm>
          <a:prstGeom prst="rightArrowCallout">
            <a:avLst>
              <a:gd name="adj1" fmla="val 34894"/>
              <a:gd name="adj2" fmla="val 8744"/>
              <a:gd name="adj3" fmla="val 7612"/>
              <a:gd name="adj4" fmla="val 9395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769D6-E77B-B34D-A98E-42AEA0C9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57200"/>
            <a:ext cx="4000500" cy="99853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D77147-9E6B-3545-B7F6-4B8BE128B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1771650"/>
            <a:ext cx="8001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71C7569-EADF-7E4E-A43B-E4C4AEB65A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5300" y="3143250"/>
            <a:ext cx="8001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6A46C0-42EE-904D-8511-B48E483D9C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1543050"/>
            <a:ext cx="2933700" cy="1181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D601F5-A9D2-D14B-833E-86118AA0E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0" y="1162050"/>
            <a:ext cx="2818897" cy="30861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C26FBB0-B628-1646-B554-DBAADE91D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5900" y="2958611"/>
            <a:ext cx="2933700" cy="1181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1DAA2F-6B2D-2649-A499-D8079CB4F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897" y="4705350"/>
            <a:ext cx="382004" cy="2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0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2AFED-2F3F-1147-81EE-99450F171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350776"/>
            <a:ext cx="83391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60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2223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009650"/>
            <a:ext cx="8339137" cy="335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457200" indent="-146304">
              <a:spcBef>
                <a:spcPts val="300"/>
              </a:spcBef>
              <a:spcAft>
                <a:spcPts val="0"/>
              </a:spcAft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err="1"/>
              <a:t>kjhvkjzxhdvkjzh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059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7C0AC-4801-4B46-960D-11294708A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2033" y="1177610"/>
            <a:ext cx="4565019" cy="51435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E85CA5D-BFA5-684C-9811-0C0A11D021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C92CD09-6831-3A46-9958-3ECFF58A7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350776"/>
            <a:ext cx="57102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60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0623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9125A-A61C-2D40-B9B5-DF1473A75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1E5C39EC-7128-C940-A348-8AF3C354F77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85763" y="1047750"/>
            <a:ext cx="8339137" cy="335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68032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76650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41081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295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0820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7344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942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tem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4B4382-EF9A-0241-A385-ECDC4687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98" y="457201"/>
            <a:ext cx="3955429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5297" y="2030225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555" y="2974769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3952782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885804"/>
            <a:ext cx="2817127" cy="8764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8958" y="2825486"/>
            <a:ext cx="2810142" cy="889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16466" y="3797035"/>
            <a:ext cx="2812022" cy="889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59A018A-D19B-9847-B0D5-C12FA4F8FE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5764" y="803087"/>
            <a:ext cx="3955364" cy="10004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none" baseline="0">
                <a:solidFill>
                  <a:schemeClr val="tx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57159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tems_Text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8935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17554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550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4925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4493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4613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917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2045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72173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313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8400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91487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D2C301B-B3CD-B54B-B54D-4AE782FBA2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72300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18A03AC-DF4F-784F-BD23-68722C5CFE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4574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799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3424C8-2BBC-E548-B487-E90F8B9083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1"/>
            <a:ext cx="3805302" cy="8953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4A4D9-AC84-9C4A-A052-C6100A0C1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855251-41D3-4846-88C5-2D587840C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699" y="2076450"/>
            <a:ext cx="3805301" cy="9525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7200" b="1" i="0" spc="-20" baseline="0">
                <a:solidFill>
                  <a:schemeClr val="accent2"/>
                </a:solidFill>
                <a:latin typeface="Nunito Sans Black" pitchFamily="2" charset="77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4D2BF5-7970-B54E-B894-5549C6C21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699" y="3028950"/>
            <a:ext cx="3805301" cy="10287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Nunito Sans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08625B9-ADC6-7C4C-9BCB-5171A1536E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699" y="1672003"/>
            <a:ext cx="3805301" cy="404447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Nunito Sans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6503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DEC10-2C3C-0B4E-8D62-330A74330C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698" y="1123950"/>
            <a:ext cx="3919602" cy="33147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tx1"/>
                </a:solidFill>
                <a:latin typeface="Nunito Sans" pitchFamily="2" charset="77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Nunito Sans" pitchFamily="2" charset="77"/>
              </a:defRPr>
            </a:lvl2pPr>
            <a:lvl3pPr>
              <a:defRPr sz="1400">
                <a:latin typeface="Nunito Sans" pitchFamily="2" charset="77"/>
              </a:defRPr>
            </a:lvl3pPr>
            <a:lvl4pPr>
              <a:defRPr sz="1400">
                <a:latin typeface="Nunito Sans" pitchFamily="2" charset="77"/>
              </a:defRPr>
            </a:lvl4pPr>
            <a:lvl5pPr>
              <a:defRPr sz="1400"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3424C8-2BBC-E548-B487-E90F8B9083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1"/>
            <a:ext cx="3843402" cy="6667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4A4D9-AC84-9C4A-A052-C6100A0C1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861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with Icon Mark">
  <p:cSld name="Blank Slide with Icon Mar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C6979C1B-2EB4-7783-6470-6D8FFC1867F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8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2AFED-2F3F-1147-81EE-99450F171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350776"/>
            <a:ext cx="55578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60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BBCAF1-6BB0-514C-AF15-1F9E073CA098}"/>
              </a:ext>
            </a:extLst>
          </p:cNvPr>
          <p:cNvSpPr/>
          <p:nvPr userDrawn="1"/>
        </p:nvSpPr>
        <p:spPr>
          <a:xfrm>
            <a:off x="6556689" y="1581150"/>
            <a:ext cx="4336419" cy="4336419"/>
          </a:xfrm>
          <a:prstGeom prst="ellipse">
            <a:avLst/>
          </a:prstGeom>
          <a:noFill/>
          <a:ln w="635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084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15D3-1054-1A0B-76F0-3E9A701E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C37AD-FBC0-33AA-6337-C051F073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02627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7;p11">
            <a:extLst>
              <a:ext uri="{FF2B5EF4-FFF2-40B4-BE49-F238E27FC236}">
                <a16:creationId xmlns:a16="http://schemas.microsoft.com/office/drawing/2014/main" id="{C3394925-520E-6140-A5F1-07C22DCAD1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266" y="1436225"/>
            <a:ext cx="5467434" cy="17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Sans Black"/>
              <a:buNone/>
              <a:defRPr sz="6000" b="1" i="0" u="none" strike="noStrike" cap="none">
                <a:solidFill>
                  <a:schemeClr val="tx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Google Shape;58;p11">
            <a:extLst>
              <a:ext uri="{FF2B5EF4-FFF2-40B4-BE49-F238E27FC236}">
                <a16:creationId xmlns:a16="http://schemas.microsoft.com/office/drawing/2014/main" id="{77BC918A-B9A8-A044-920F-B4B3F8DBBD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5972" y="3153377"/>
            <a:ext cx="5435727" cy="97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 dirty="0"/>
          </a:p>
        </p:txBody>
      </p:sp>
      <p:pic>
        <p:nvPicPr>
          <p:cNvPr id="9" name="Google Shape;15;p1">
            <a:extLst>
              <a:ext uri="{FF2B5EF4-FFF2-40B4-BE49-F238E27FC236}">
                <a16:creationId xmlns:a16="http://schemas.microsoft.com/office/drawing/2014/main" id="{203A001C-DD94-C44E-9369-BA020C0496A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45972" y="514350"/>
            <a:ext cx="1223058" cy="230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4116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57350"/>
            <a:ext cx="3600450" cy="30099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45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84998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1750"/>
            <a:ext cx="4133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4197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71650"/>
            <a:ext cx="3752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44496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571750"/>
            <a:ext cx="4572000" cy="23241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2865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B05A3-A19D-9E4C-A2FB-0DB73A7D7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4EBFA-DA45-C24A-A77B-4785E091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1750"/>
            <a:ext cx="3752850" cy="20955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2122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2AFED-2F3F-1147-81EE-99450F171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350776"/>
            <a:ext cx="83391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60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19127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2AFED-2F3F-1147-81EE-99450F171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350776"/>
            <a:ext cx="55578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60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BBCAF1-6BB0-514C-AF15-1F9E073CA098}"/>
              </a:ext>
            </a:extLst>
          </p:cNvPr>
          <p:cNvSpPr/>
          <p:nvPr userDrawn="1"/>
        </p:nvSpPr>
        <p:spPr>
          <a:xfrm>
            <a:off x="6556689" y="1581150"/>
            <a:ext cx="4336419" cy="4336419"/>
          </a:xfrm>
          <a:prstGeom prst="ellipse">
            <a:avLst/>
          </a:prstGeom>
          <a:noFill/>
          <a:ln w="635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466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FE3B1-8B58-FD47-8B89-B6AE09DA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2400300" cy="296812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500" b="1" i="0"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43F1BD-05A8-E843-967F-E407960BC1D2}"/>
              </a:ext>
            </a:extLst>
          </p:cNvPr>
          <p:cNvSpPr/>
          <p:nvPr userDrawn="1"/>
        </p:nvSpPr>
        <p:spPr>
          <a:xfrm>
            <a:off x="6096001" y="-1"/>
            <a:ext cx="3047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34;p36">
            <a:extLst>
              <a:ext uri="{FF2B5EF4-FFF2-40B4-BE49-F238E27FC236}">
                <a16:creationId xmlns:a16="http://schemas.microsoft.com/office/drawing/2014/main" id="{C9C58179-009B-4047-9901-8DF751235831}"/>
              </a:ext>
            </a:extLst>
          </p:cNvPr>
          <p:cNvSpPr/>
          <p:nvPr userDrawn="1"/>
        </p:nvSpPr>
        <p:spPr>
          <a:xfrm>
            <a:off x="3047999" y="2571750"/>
            <a:ext cx="3364491" cy="2571749"/>
          </a:xfrm>
          <a:prstGeom prst="rightArrowCallout">
            <a:avLst>
              <a:gd name="adj1" fmla="val 18748"/>
              <a:gd name="adj2" fmla="val 9374"/>
              <a:gd name="adj3" fmla="val 12070"/>
              <a:gd name="adj4" fmla="val 9063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34;p36">
            <a:extLst>
              <a:ext uri="{FF2B5EF4-FFF2-40B4-BE49-F238E27FC236}">
                <a16:creationId xmlns:a16="http://schemas.microsoft.com/office/drawing/2014/main" id="{982C50FA-540E-BA4A-B9DA-427510155F8E}"/>
              </a:ext>
            </a:extLst>
          </p:cNvPr>
          <p:cNvSpPr/>
          <p:nvPr userDrawn="1"/>
        </p:nvSpPr>
        <p:spPr>
          <a:xfrm rot="5400000">
            <a:off x="3087940" y="-39941"/>
            <a:ext cx="2968120" cy="3048002"/>
          </a:xfrm>
          <a:prstGeom prst="rightArrowCallout">
            <a:avLst>
              <a:gd name="adj1" fmla="val 18748"/>
              <a:gd name="adj2" fmla="val 9374"/>
              <a:gd name="adj3" fmla="val 12070"/>
              <a:gd name="adj4" fmla="val 9063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E8FF75-A087-B742-8E08-78233EBFB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323850"/>
            <a:ext cx="2438400" cy="19431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A9082E1-68C2-E146-A665-8B747B4BF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2800" y="2943958"/>
            <a:ext cx="2438400" cy="19431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754B6B8-0561-7F48-8F8C-22CD349C2E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5099" y="323850"/>
            <a:ext cx="2335823" cy="456320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3BCE21-8F99-614F-99BB-B99CE6171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3333750"/>
            <a:ext cx="2400300" cy="155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0" i="0">
                <a:latin typeface="Nunito Sans" pitchFamily="2" charset="77"/>
              </a:defRPr>
            </a:lvl1pPr>
            <a:lvl2pPr marL="257175" indent="0">
              <a:buFontTx/>
              <a:buNone/>
              <a:defRPr b="0" i="0">
                <a:latin typeface="Nunito Sans" pitchFamily="2" charset="77"/>
              </a:defRPr>
            </a:lvl2pPr>
            <a:lvl3pPr marL="514350" indent="0">
              <a:buFontTx/>
              <a:buNone/>
              <a:defRPr b="0" i="0">
                <a:latin typeface="Nunito Sans" pitchFamily="2" charset="77"/>
              </a:defRPr>
            </a:lvl3pPr>
            <a:lvl4pPr marL="771525" indent="0">
              <a:buFontTx/>
              <a:buNone/>
              <a:defRPr b="0" i="0">
                <a:latin typeface="Nunito Sans" pitchFamily="2" charset="77"/>
              </a:defRPr>
            </a:lvl4pPr>
            <a:lvl5pPr marL="1028700" indent="0">
              <a:buFontTx/>
              <a:buNone/>
              <a:defRPr b="0" i="0"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C89FA-5FEC-F84C-A2B0-C6A8FB148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1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FE3B1-8B58-FD47-8B89-B6AE09DA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2400300" cy="296812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500" b="1" i="0"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43F1BD-05A8-E843-967F-E407960BC1D2}"/>
              </a:ext>
            </a:extLst>
          </p:cNvPr>
          <p:cNvSpPr/>
          <p:nvPr userDrawn="1"/>
        </p:nvSpPr>
        <p:spPr>
          <a:xfrm>
            <a:off x="6096001" y="-1"/>
            <a:ext cx="3047999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34;p36">
            <a:extLst>
              <a:ext uri="{FF2B5EF4-FFF2-40B4-BE49-F238E27FC236}">
                <a16:creationId xmlns:a16="http://schemas.microsoft.com/office/drawing/2014/main" id="{C9C58179-009B-4047-9901-8DF751235831}"/>
              </a:ext>
            </a:extLst>
          </p:cNvPr>
          <p:cNvSpPr/>
          <p:nvPr userDrawn="1"/>
        </p:nvSpPr>
        <p:spPr>
          <a:xfrm>
            <a:off x="3047999" y="2571750"/>
            <a:ext cx="3364491" cy="2571749"/>
          </a:xfrm>
          <a:prstGeom prst="rightArrowCallout">
            <a:avLst>
              <a:gd name="adj1" fmla="val 18748"/>
              <a:gd name="adj2" fmla="val 9374"/>
              <a:gd name="adj3" fmla="val 12070"/>
              <a:gd name="adj4" fmla="val 9063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34;p36">
            <a:extLst>
              <a:ext uri="{FF2B5EF4-FFF2-40B4-BE49-F238E27FC236}">
                <a16:creationId xmlns:a16="http://schemas.microsoft.com/office/drawing/2014/main" id="{982C50FA-540E-BA4A-B9DA-427510155F8E}"/>
              </a:ext>
            </a:extLst>
          </p:cNvPr>
          <p:cNvSpPr/>
          <p:nvPr userDrawn="1"/>
        </p:nvSpPr>
        <p:spPr>
          <a:xfrm rot="5400000">
            <a:off x="3087940" y="-39941"/>
            <a:ext cx="2968120" cy="3048002"/>
          </a:xfrm>
          <a:prstGeom prst="rightArrowCallout">
            <a:avLst>
              <a:gd name="adj1" fmla="val 18748"/>
              <a:gd name="adj2" fmla="val 9374"/>
              <a:gd name="adj3" fmla="val 12070"/>
              <a:gd name="adj4" fmla="val 9063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E8FF75-A087-B742-8E08-78233EBFB9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323850"/>
            <a:ext cx="2438400" cy="19431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A9082E1-68C2-E146-A665-8B747B4BF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2800" y="2943958"/>
            <a:ext cx="2438400" cy="19431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754B6B8-0561-7F48-8F8C-22CD349C2E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5099" y="323850"/>
            <a:ext cx="2335823" cy="456320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Nunito Sans ExtraBold" pitchFamily="2" charset="77"/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3BCE21-8F99-614F-99BB-B99CE6171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3333750"/>
            <a:ext cx="2400300" cy="1552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0" i="0">
                <a:latin typeface="Nunito Sans" pitchFamily="2" charset="77"/>
              </a:defRPr>
            </a:lvl1pPr>
            <a:lvl2pPr marL="257175" indent="0">
              <a:buFontTx/>
              <a:buNone/>
              <a:defRPr b="0" i="0">
                <a:latin typeface="Nunito Sans" pitchFamily="2" charset="77"/>
              </a:defRPr>
            </a:lvl2pPr>
            <a:lvl3pPr marL="514350" indent="0">
              <a:buFontTx/>
              <a:buNone/>
              <a:defRPr b="0" i="0">
                <a:latin typeface="Nunito Sans" pitchFamily="2" charset="77"/>
              </a:defRPr>
            </a:lvl3pPr>
            <a:lvl4pPr marL="771525" indent="0">
              <a:buFontTx/>
              <a:buNone/>
              <a:defRPr b="0" i="0">
                <a:latin typeface="Nunito Sans" pitchFamily="2" charset="77"/>
              </a:defRPr>
            </a:lvl4pPr>
            <a:lvl5pPr marL="1028700" indent="0">
              <a:buFontTx/>
              <a:buNone/>
              <a:defRPr b="0" i="0"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C89FA-5FEC-F84C-A2B0-C6A8FB148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492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4;p36">
            <a:extLst>
              <a:ext uri="{FF2B5EF4-FFF2-40B4-BE49-F238E27FC236}">
                <a16:creationId xmlns:a16="http://schemas.microsoft.com/office/drawing/2014/main" id="{D90C3C61-A96A-B94C-B035-657C71DE9071}"/>
              </a:ext>
            </a:extLst>
          </p:cNvPr>
          <p:cNvSpPr/>
          <p:nvPr userDrawn="1"/>
        </p:nvSpPr>
        <p:spPr>
          <a:xfrm>
            <a:off x="1" y="0"/>
            <a:ext cx="5372099" cy="5143499"/>
          </a:xfrm>
          <a:prstGeom prst="rightArrowCallout">
            <a:avLst>
              <a:gd name="adj1" fmla="val 34894"/>
              <a:gd name="adj2" fmla="val 8744"/>
              <a:gd name="adj3" fmla="val 7612"/>
              <a:gd name="adj4" fmla="val 9395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769D6-E77B-B34D-A98E-42AEA0C9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57200"/>
            <a:ext cx="4000500" cy="99853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D77147-9E6B-3545-B7F6-4B8BE128B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1771650"/>
            <a:ext cx="8001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71C7569-EADF-7E4E-A43B-E4C4AEB65A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5300" y="3143250"/>
            <a:ext cx="8001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6A46C0-42EE-904D-8511-B48E483D9C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1543050"/>
            <a:ext cx="2933700" cy="1181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D601F5-A9D2-D14B-833E-86118AA0E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0" y="1162050"/>
            <a:ext cx="2818897" cy="30861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C26FBB0-B628-1646-B554-DBAADE91D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5900" y="2958611"/>
            <a:ext cx="2933700" cy="1181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1DAA2F-6B2D-2649-A499-D8079CB4F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897" y="4705350"/>
            <a:ext cx="382004" cy="2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2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62B0-3517-6949-9D7F-FE35357D7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009650"/>
            <a:ext cx="8339137" cy="335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457200" indent="-146304">
              <a:spcBef>
                <a:spcPts val="300"/>
              </a:spcBef>
              <a:spcAft>
                <a:spcPts val="0"/>
              </a:spcAft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err="1"/>
              <a:t>kjhvkjzxhdvkjzh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60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Title – </a:t>
            </a:r>
            <a:r>
              <a:rPr lang="en-US" dirty="0" err="1"/>
              <a:t>Nunito</a:t>
            </a:r>
            <a:r>
              <a:rPr lang="en-US" dirty="0"/>
              <a:t> Sans 24pt.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7C0AC-4801-4B46-960D-11294708A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2033" y="1177610"/>
            <a:ext cx="4565019" cy="51435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E85CA5D-BFA5-684C-9811-0C0A11D021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803087"/>
            <a:ext cx="7005637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C92CD09-6831-3A46-9958-3ECFF58A7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763" y="1350776"/>
            <a:ext cx="5710237" cy="3011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1163"/>
              </a:spcBef>
              <a:buNone/>
              <a:defRPr sz="1600" b="1">
                <a:latin typeface="Nunito Sans" pitchFamily="2" charset="77"/>
              </a:defRPr>
            </a:lvl1pPr>
            <a:lvl2pPr marL="202883">
              <a:lnSpc>
                <a:spcPct val="110000"/>
              </a:lnSpc>
              <a:defRPr sz="1400">
                <a:latin typeface="Nunito Sans" pitchFamily="2" charset="77"/>
              </a:defRPr>
            </a:lvl2pPr>
            <a:lvl3pPr marL="365760">
              <a:spcBef>
                <a:spcPts val="300"/>
              </a:spcBef>
              <a:defRPr sz="1300">
                <a:latin typeface="Nunito Sans" pitchFamily="2" charset="77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370400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9125A-A61C-2D40-B9B5-DF1473A75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1E5C39EC-7128-C940-A348-8AF3C354F77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85763" y="1047750"/>
            <a:ext cx="8339137" cy="335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225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68032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76650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41081" y="1352550"/>
            <a:ext cx="1790700" cy="171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295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0820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77344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800" b="1" i="0"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790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tem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4B4382-EF9A-0241-A385-ECDC4687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98" y="457201"/>
            <a:ext cx="3955429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5297" y="2030225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555" y="2974769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3952782"/>
            <a:ext cx="616950" cy="590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885804"/>
            <a:ext cx="2817127" cy="8764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8958" y="2825486"/>
            <a:ext cx="2810142" cy="889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16466" y="3797035"/>
            <a:ext cx="2812022" cy="88926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 sz="2400" b="1" i="0">
                <a:solidFill>
                  <a:schemeClr val="accent1"/>
                </a:solidFill>
                <a:latin typeface="Nunito Sans Black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59A018A-D19B-9847-B0D5-C12FA4F8FE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5764" y="803087"/>
            <a:ext cx="3955364" cy="10004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cap="none" baseline="0">
                <a:solidFill>
                  <a:schemeClr val="tx1"/>
                </a:solidFill>
                <a:latin typeface="Nunito Sans" pitchFamily="2" charset="77"/>
              </a:defRPr>
            </a:lvl1pPr>
            <a:lvl2pPr marL="25717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2pPr>
            <a:lvl3pPr marL="51435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3pPr>
            <a:lvl4pPr marL="771525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4pPr>
            <a:lvl5pPr marL="1028700" indent="0">
              <a:buNone/>
              <a:defRPr sz="1600" cap="all" baseline="0">
                <a:solidFill>
                  <a:schemeClr val="accent1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939932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tems_Text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8935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17554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352550"/>
            <a:ext cx="1790700" cy="1714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550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4925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4493" y="3143250"/>
            <a:ext cx="2318175" cy="1181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9712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7611D967-BA0F-C54A-A7DB-DA4D5B289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8" y="457201"/>
            <a:ext cx="8339201" cy="32384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2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0ECA9-E904-2A4C-8B55-ABE24D52A9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917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BBCE43-24E8-4F4C-B11B-CE8D592289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2045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B6B3B8-6C5E-504B-8847-06E11EBED2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72173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2119E3-08B2-DD47-BDEC-2679EB6E73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313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1F7FB3-A276-EA47-A854-0AC7F91A4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8400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5137B93-5FD9-3B44-AC73-8C57E62F2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91487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D2C301B-B3CD-B54B-B54D-4AE782FBA2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72300" y="1162050"/>
            <a:ext cx="1352973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Nunito Sans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18A03AC-DF4F-784F-BD23-68722C5CFE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4574" y="2686051"/>
            <a:ext cx="1916026" cy="182879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defRPr sz="1200">
                <a:latin typeface="Nunito Sans" pitchFamily="2" charset="77"/>
              </a:defRPr>
            </a:lvl1pPr>
            <a:lvl2pPr marL="257175" indent="0" algn="ctr">
              <a:buNone/>
              <a:defRPr sz="1200"/>
            </a:lvl2pPr>
            <a:lvl3pPr marL="514350" indent="0" algn="ctr">
              <a:buNone/>
              <a:defRPr sz="1200"/>
            </a:lvl3pPr>
            <a:lvl4pPr marL="771525" indent="0" algn="ctr">
              <a:buNone/>
              <a:defRPr sz="1200"/>
            </a:lvl4pPr>
            <a:lvl5pPr marL="10287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3419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3424C8-2BBC-E548-B487-E90F8B9083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1"/>
            <a:ext cx="3805302" cy="8953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4A4D9-AC84-9C4A-A052-C6100A0C1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855251-41D3-4846-88C5-2D587840C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699" y="2076450"/>
            <a:ext cx="3805301" cy="9525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7200" b="1" i="0" spc="-20" baseline="0">
                <a:solidFill>
                  <a:schemeClr val="accent2"/>
                </a:solidFill>
                <a:latin typeface="Nunito Sans Black" pitchFamily="2" charset="77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4D2BF5-7970-B54E-B894-5549C6C21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699" y="3028950"/>
            <a:ext cx="3805301" cy="10287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Nunito Sans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08625B9-ADC6-7C4C-9BCB-5171A1536E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699" y="1672003"/>
            <a:ext cx="3805301" cy="404447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buNone/>
              <a:defRPr sz="1400" b="1" i="0">
                <a:solidFill>
                  <a:schemeClr val="tx1"/>
                </a:solidFill>
                <a:latin typeface="Nunito Sans Extra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05187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DEC10-2C3C-0B4E-8D62-330A74330C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698" y="1123950"/>
            <a:ext cx="3919602" cy="33147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tx1"/>
                </a:solidFill>
                <a:latin typeface="Nunito Sans" pitchFamily="2" charset="77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Nunito Sans" pitchFamily="2" charset="77"/>
              </a:defRPr>
            </a:lvl2pPr>
            <a:lvl3pPr>
              <a:defRPr sz="1400">
                <a:latin typeface="Nunito Sans" pitchFamily="2" charset="77"/>
              </a:defRPr>
            </a:lvl3pPr>
            <a:lvl4pPr>
              <a:defRPr sz="1400">
                <a:latin typeface="Nunito Sans" pitchFamily="2" charset="77"/>
              </a:defRPr>
            </a:lvl4pPr>
            <a:lvl5pPr>
              <a:defRPr sz="1400"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3424C8-2BBC-E548-B487-E90F8B9083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E1462E61-2E48-E84A-83E5-A31685A35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699" y="457201"/>
            <a:ext cx="3843402" cy="666749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90000"/>
              </a:lnSpc>
              <a:defRPr sz="2400" b="1" i="0" cap="none" baseline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4A4D9-AC84-9C4A-A052-C6100A0C1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31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4;p36">
            <a:extLst>
              <a:ext uri="{FF2B5EF4-FFF2-40B4-BE49-F238E27FC236}">
                <a16:creationId xmlns:a16="http://schemas.microsoft.com/office/drawing/2014/main" id="{D90C3C61-A96A-B94C-B035-657C71DE9071}"/>
              </a:ext>
            </a:extLst>
          </p:cNvPr>
          <p:cNvSpPr/>
          <p:nvPr userDrawn="1"/>
        </p:nvSpPr>
        <p:spPr>
          <a:xfrm>
            <a:off x="1" y="0"/>
            <a:ext cx="5372099" cy="5143499"/>
          </a:xfrm>
          <a:prstGeom prst="rightArrowCallout">
            <a:avLst>
              <a:gd name="adj1" fmla="val 34894"/>
              <a:gd name="adj2" fmla="val 8744"/>
              <a:gd name="adj3" fmla="val 7612"/>
              <a:gd name="adj4" fmla="val 9395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769D6-E77B-B34D-A98E-42AEA0C9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57200"/>
            <a:ext cx="4000500" cy="99853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Nunito Sans Black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D77147-9E6B-3545-B7F6-4B8BE128B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1771650"/>
            <a:ext cx="8001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71C7569-EADF-7E4E-A43B-E4C4AEB65A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5300" y="3143250"/>
            <a:ext cx="800100" cy="800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6A46C0-42EE-904D-8511-B48E483D9C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1543050"/>
            <a:ext cx="2933700" cy="1181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D601F5-A9D2-D14B-833E-86118AA0E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0" y="1162050"/>
            <a:ext cx="2818897" cy="30861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C26FBB0-B628-1646-B554-DBAADE91D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5900" y="2958611"/>
            <a:ext cx="2933700" cy="1181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FontTx/>
              <a:buNone/>
              <a:defRPr sz="1600">
                <a:latin typeface="Nunito Sa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1DAA2F-6B2D-2649-A499-D8079CB4F9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897" y="4705350"/>
            <a:ext cx="382004" cy="2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735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15D3-1054-1A0B-76F0-3E9A701E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C37AD-FBC0-33AA-6337-C051F073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654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95B219-A62E-FE43-B6EF-4FFBA98008F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400" y="4705350"/>
            <a:ext cx="382910" cy="263322"/>
          </a:xfrm>
          <a:prstGeom prst="rect">
            <a:avLst/>
          </a:prstGeom>
        </p:spPr>
      </p:pic>
      <p:sp>
        <p:nvSpPr>
          <p:cNvPr id="5" name="Google Shape;135;p69">
            <a:extLst>
              <a:ext uri="{FF2B5EF4-FFF2-40B4-BE49-F238E27FC236}">
                <a16:creationId xmlns:a16="http://schemas.microsoft.com/office/drawing/2014/main" id="{6A99840B-E148-240B-23F4-E1A417518F41}"/>
              </a:ext>
            </a:extLst>
          </p:cNvPr>
          <p:cNvSpPr txBox="1"/>
          <p:nvPr userDrawn="1"/>
        </p:nvSpPr>
        <p:spPr>
          <a:xfrm>
            <a:off x="84015" y="4837011"/>
            <a:ext cx="762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unito Sans"/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bg1">
                    <a:lumMod val="50000"/>
                  </a:schemeClr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800" b="0" i="0" u="none" strike="noStrike" cap="none" dirty="0">
              <a:solidFill>
                <a:schemeClr val="bg1">
                  <a:lumMod val="50000"/>
                </a:schemeClr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1660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3" r:id="rId2"/>
    <p:sldLayoutId id="2147483741" r:id="rId3"/>
    <p:sldLayoutId id="2147483737" r:id="rId4"/>
    <p:sldLayoutId id="2147483734" r:id="rId5"/>
    <p:sldLayoutId id="2147483727" r:id="rId6"/>
    <p:sldLayoutId id="2147483746" r:id="rId7"/>
    <p:sldLayoutId id="2147483742" r:id="rId8"/>
    <p:sldLayoutId id="2147483745" r:id="rId9"/>
    <p:sldLayoutId id="2147483732" r:id="rId10"/>
    <p:sldLayoutId id="2147483740" r:id="rId11"/>
    <p:sldLayoutId id="2147483748" r:id="rId12"/>
    <p:sldLayoutId id="2147483738" r:id="rId13"/>
    <p:sldLayoutId id="2147483723" r:id="rId14"/>
    <p:sldLayoutId id="2147483735" r:id="rId15"/>
    <p:sldLayoutId id="2147483726" r:id="rId16"/>
    <p:sldLayoutId id="2147483744" r:id="rId17"/>
    <p:sldLayoutId id="2147483747" r:id="rId18"/>
    <p:sldLayoutId id="2147483751" r:id="rId19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25717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514350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77152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2ABD71-0E5F-BC4B-921E-4180E5A79C4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5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22" r:id="rId2"/>
    <p:sldLayoutId id="2147483750" r:id="rId3"/>
    <p:sldLayoutId id="2147483739" r:id="rId4"/>
    <p:sldLayoutId id="2147483731" r:id="rId5"/>
    <p:sldLayoutId id="2147483725" r:id="rId6"/>
    <p:sldLayoutId id="2147483743" r:id="rId7"/>
    <p:sldLayoutId id="21474837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95B219-A62E-FE43-B6EF-4FFBA98008F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401" y="4705350"/>
            <a:ext cx="382910" cy="26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5FF9D-5089-304B-910F-02BE9C5A4B89}"/>
              </a:ext>
            </a:extLst>
          </p:cNvPr>
          <p:cNvSpPr txBox="1"/>
          <p:nvPr userDrawn="1"/>
        </p:nvSpPr>
        <p:spPr>
          <a:xfrm>
            <a:off x="76200" y="4909007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706E8787-228D-1940-9D54-257AD3D9AB49}" type="slidenum">
              <a:rPr lang="en-US" sz="800" smtClean="0">
                <a:solidFill>
                  <a:schemeClr val="bg1">
                    <a:lumMod val="65000"/>
                  </a:schemeClr>
                </a:solidFill>
              </a:rPr>
              <a:pPr algn="l"/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257168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514337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771506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02867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5" indent="-128585" algn="l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4" indent="-128585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2" indent="-128585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1" indent="-128585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95B219-A62E-FE43-B6EF-4FFBA98008F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400" y="4705350"/>
            <a:ext cx="382910" cy="26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5FF9D-5089-304B-910F-02BE9C5A4B89}"/>
              </a:ext>
            </a:extLst>
          </p:cNvPr>
          <p:cNvSpPr txBox="1"/>
          <p:nvPr userDrawn="1"/>
        </p:nvSpPr>
        <p:spPr>
          <a:xfrm>
            <a:off x="76200" y="4909006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706E8787-228D-1940-9D54-257AD3D9AB49}" type="slidenum">
              <a:rPr lang="en-US" sz="800" smtClean="0">
                <a:solidFill>
                  <a:schemeClr val="bg1">
                    <a:lumMod val="65000"/>
                  </a:schemeClr>
                </a:solidFill>
              </a:rPr>
              <a:pPr algn="l"/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1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25717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514350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77152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95B219-A62E-FE43-B6EF-4FFBA98008F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400" y="4705350"/>
            <a:ext cx="382910" cy="26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5FF9D-5089-304B-910F-02BE9C5A4B89}"/>
              </a:ext>
            </a:extLst>
          </p:cNvPr>
          <p:cNvSpPr txBox="1"/>
          <p:nvPr userDrawn="1"/>
        </p:nvSpPr>
        <p:spPr>
          <a:xfrm>
            <a:off x="76200" y="4909006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706E8787-228D-1940-9D54-257AD3D9AB49}" type="slidenum">
              <a:rPr lang="en-US" sz="800" smtClean="0">
                <a:solidFill>
                  <a:schemeClr val="bg1">
                    <a:lumMod val="65000"/>
                  </a:schemeClr>
                </a:solidFill>
              </a:rPr>
              <a:pPr algn="l"/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6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25717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514350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77152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67F22-ECC4-DCEA-B664-020097B1A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B623DEE6-DFFE-7D52-71F6-8EFB23B16B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040" t="17481" r="38198" b="17481"/>
          <a:stretch/>
        </p:blipFill>
        <p:spPr>
          <a:xfrm>
            <a:off x="7277100" y="0"/>
            <a:ext cx="1882800" cy="5143500"/>
          </a:xfrm>
          <a:custGeom>
            <a:avLst/>
            <a:gdLst>
              <a:gd name="connsiteX0" fmla="*/ 0 w 1882800"/>
              <a:gd name="connsiteY0" fmla="*/ 0 h 5143500"/>
              <a:gd name="connsiteX1" fmla="*/ 1882800 w 1882800"/>
              <a:gd name="connsiteY1" fmla="*/ 0 h 5143500"/>
              <a:gd name="connsiteX2" fmla="*/ 1882800 w 1882800"/>
              <a:gd name="connsiteY2" fmla="*/ 5143500 h 5143500"/>
              <a:gd name="connsiteX3" fmla="*/ 0 w 18828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800" h="5143500">
                <a:moveTo>
                  <a:pt x="0" y="0"/>
                </a:moveTo>
                <a:lnTo>
                  <a:pt x="1882800" y="0"/>
                </a:lnTo>
                <a:lnTo>
                  <a:pt x="18828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id="{CCFD20BA-186A-2C87-DF6A-124975A496DC}"/>
              </a:ext>
            </a:extLst>
          </p:cNvPr>
          <p:cNvSpPr/>
          <p:nvPr/>
        </p:nvSpPr>
        <p:spPr>
          <a:xfrm>
            <a:off x="7277100" y="-2250"/>
            <a:ext cx="1882800" cy="514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13FE82-590E-4759-25BF-F09DF989B18F}"/>
              </a:ext>
            </a:extLst>
          </p:cNvPr>
          <p:cNvSpPr/>
          <p:nvPr/>
        </p:nvSpPr>
        <p:spPr>
          <a:xfrm>
            <a:off x="266700" y="1276350"/>
            <a:ext cx="8229600" cy="30861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7ECAB4-65A8-7681-55C6-D858A8521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98" y="457201"/>
            <a:ext cx="8339201" cy="341632"/>
          </a:xfrm>
        </p:spPr>
        <p:txBody>
          <a:bodyPr>
            <a:spAutoFit/>
          </a:bodyPr>
          <a:lstStyle/>
          <a:p>
            <a:r>
              <a:rPr lang="en-US" dirty="0"/>
              <a:t>Soluna AI Market Map </a:t>
            </a:r>
            <a:r>
              <a:rPr lang="en-US" sz="2000" dirty="0">
                <a:solidFill>
                  <a:schemeClr val="accent2"/>
                </a:solidFill>
              </a:rPr>
              <a:t>(t=0)</a:t>
            </a:r>
            <a:r>
              <a:rPr lang="en-US" sz="2000" dirty="0"/>
              <a:t> 2025-01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49E6A-8F1D-31B3-D38B-55280D0EA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D44610-0D38-486E-4CBB-F3210072C282}"/>
              </a:ext>
            </a:extLst>
          </p:cNvPr>
          <p:cNvSpPr/>
          <p:nvPr/>
        </p:nvSpPr>
        <p:spPr>
          <a:xfrm rot="16200000">
            <a:off x="-135816" y="1593108"/>
            <a:ext cx="879917" cy="3796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US" sz="900">
                <a:latin typeface="Nunito Sans Black" panose="00000A00000000000000" pitchFamily="2" charset="0"/>
              </a:rPr>
              <a:t>WHO</a:t>
            </a:r>
            <a:endParaRPr lang="en-US" sz="900" dirty="0">
              <a:latin typeface="Nunito Sans Black" panose="00000A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041132-D815-2F25-9B9A-AB050A2515D9}"/>
              </a:ext>
            </a:extLst>
          </p:cNvPr>
          <p:cNvSpPr/>
          <p:nvPr/>
        </p:nvSpPr>
        <p:spPr>
          <a:xfrm rot="16200000">
            <a:off x="-135816" y="2629559"/>
            <a:ext cx="879917" cy="3796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US" sz="900" dirty="0">
                <a:latin typeface="Nunito Sans Black" panose="00000A00000000000000" pitchFamily="2" charset="0"/>
              </a:rPr>
              <a:t>WHAT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35FEA9-60DA-0474-1595-ED64788E7AC0}"/>
              </a:ext>
            </a:extLst>
          </p:cNvPr>
          <p:cNvSpPr/>
          <p:nvPr/>
        </p:nvSpPr>
        <p:spPr>
          <a:xfrm rot="16200000">
            <a:off x="-135816" y="3666008"/>
            <a:ext cx="879917" cy="3796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US" sz="900" dirty="0">
                <a:latin typeface="Nunito Sans Black" panose="00000A00000000000000" pitchFamily="2" charset="0"/>
              </a:rPr>
              <a:t>SEGMENT</a:t>
            </a:r>
          </a:p>
        </p:txBody>
      </p:sp>
      <p:cxnSp>
        <p:nvCxnSpPr>
          <p:cNvPr id="38" name="Google Shape;928;p146">
            <a:extLst>
              <a:ext uri="{FF2B5EF4-FFF2-40B4-BE49-F238E27FC236}">
                <a16:creationId xmlns:a16="http://schemas.microsoft.com/office/drawing/2014/main" id="{E9B11B3B-93F6-8DC2-EE02-347BC68B4176}"/>
              </a:ext>
            </a:extLst>
          </p:cNvPr>
          <p:cNvCxnSpPr>
            <a:cxnSpLocks/>
          </p:cNvCxnSpPr>
          <p:nvPr/>
        </p:nvCxnSpPr>
        <p:spPr>
          <a:xfrm flipH="1">
            <a:off x="266173" y="3337625"/>
            <a:ext cx="8146307" cy="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oogle Shape;928;p146">
            <a:extLst>
              <a:ext uri="{FF2B5EF4-FFF2-40B4-BE49-F238E27FC236}">
                <a16:creationId xmlns:a16="http://schemas.microsoft.com/office/drawing/2014/main" id="{C3D23B79-A4AD-0442-7C5A-CB771F39417C}"/>
              </a:ext>
            </a:extLst>
          </p:cNvPr>
          <p:cNvCxnSpPr>
            <a:cxnSpLocks/>
          </p:cNvCxnSpPr>
          <p:nvPr/>
        </p:nvCxnSpPr>
        <p:spPr>
          <a:xfrm flipH="1">
            <a:off x="266173" y="2301175"/>
            <a:ext cx="8146307" cy="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25C1A920-CA1A-6467-0B85-9D0CEC4DB4CC}"/>
              </a:ext>
            </a:extLst>
          </p:cNvPr>
          <p:cNvSpPr/>
          <p:nvPr/>
        </p:nvSpPr>
        <p:spPr>
          <a:xfrm>
            <a:off x="2789353" y="971550"/>
            <a:ext cx="3409795" cy="3390899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US" sz="900" dirty="0">
              <a:latin typeface="Nunito Sans Black" panose="00000A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F1DE5-761F-212E-AF40-D93BD4CB97B9}"/>
              </a:ext>
            </a:extLst>
          </p:cNvPr>
          <p:cNvSpPr/>
          <p:nvPr/>
        </p:nvSpPr>
        <p:spPr>
          <a:xfrm>
            <a:off x="557893" y="3415893"/>
            <a:ext cx="1046068" cy="879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2"/>
                </a:solidFill>
                <a:latin typeface="Nunito Sans Black" panose="00000A00000000000000" pitchFamily="2" charset="0"/>
              </a:rPr>
              <a:t>End-User Customers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516BAB-97DE-A849-10EC-9BDA2C680467}"/>
              </a:ext>
            </a:extLst>
          </p:cNvPr>
          <p:cNvSpPr/>
          <p:nvPr/>
        </p:nvSpPr>
        <p:spPr>
          <a:xfrm>
            <a:off x="1695276" y="3415893"/>
            <a:ext cx="1046068" cy="879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2"/>
                </a:solidFill>
                <a:latin typeface="Nunito Sans Black" panose="00000A00000000000000" pitchFamily="2" charset="0"/>
              </a:rPr>
              <a:t>Consultants / Professional Services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4ACD7-D903-302B-A435-A248C9CEF7DE}"/>
              </a:ext>
            </a:extLst>
          </p:cNvPr>
          <p:cNvSpPr/>
          <p:nvPr/>
        </p:nvSpPr>
        <p:spPr>
          <a:xfrm>
            <a:off x="2832659" y="3415893"/>
            <a:ext cx="1046068" cy="8799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Nunito Sans Black" panose="00000A00000000000000" pitchFamily="2" charset="0"/>
              </a:rPr>
              <a:t>Brokers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821B07-9FB9-0353-5C02-E42C1BC6942A}"/>
              </a:ext>
            </a:extLst>
          </p:cNvPr>
          <p:cNvSpPr/>
          <p:nvPr/>
        </p:nvSpPr>
        <p:spPr>
          <a:xfrm>
            <a:off x="3970043" y="3415893"/>
            <a:ext cx="1046068" cy="8799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Nunito Sans Black" panose="00000A00000000000000" pitchFamily="2" charset="0"/>
              </a:rPr>
              <a:t>Software / Aggregators / Marketplaces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8D0749-D313-EECF-0993-E400AFBE8F2C}"/>
              </a:ext>
            </a:extLst>
          </p:cNvPr>
          <p:cNvSpPr/>
          <p:nvPr/>
        </p:nvSpPr>
        <p:spPr>
          <a:xfrm>
            <a:off x="5107426" y="3415893"/>
            <a:ext cx="1046068" cy="8799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Nunito Sans Black" panose="00000A00000000000000" pitchFamily="2" charset="0"/>
              </a:rPr>
              <a:t>NEO Clouds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C2693F-BBA8-97AF-017D-66FE10CFDC04}"/>
              </a:ext>
            </a:extLst>
          </p:cNvPr>
          <p:cNvSpPr/>
          <p:nvPr/>
        </p:nvSpPr>
        <p:spPr>
          <a:xfrm>
            <a:off x="6244809" y="3415893"/>
            <a:ext cx="1046068" cy="879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2"/>
                </a:solidFill>
                <a:latin typeface="Nunito Sans Black" panose="00000A00000000000000" pitchFamily="2" charset="0"/>
              </a:rPr>
              <a:t>OEMs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4B58ED-2AA4-1763-6DF8-D67D5601CA1E}"/>
              </a:ext>
            </a:extLst>
          </p:cNvPr>
          <p:cNvSpPr/>
          <p:nvPr/>
        </p:nvSpPr>
        <p:spPr>
          <a:xfrm>
            <a:off x="7382196" y="3415893"/>
            <a:ext cx="1046068" cy="879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2"/>
                </a:solidFill>
                <a:latin typeface="Nunito Sans Black" panose="00000A00000000000000" pitchFamily="2" charset="0"/>
              </a:rPr>
              <a:t>Data Centers / Co-location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E36B96-58C7-E0D5-B774-626A8D9B8A6F}"/>
              </a:ext>
            </a:extLst>
          </p:cNvPr>
          <p:cNvSpPr/>
          <p:nvPr/>
        </p:nvSpPr>
        <p:spPr>
          <a:xfrm>
            <a:off x="2832660" y="1009649"/>
            <a:ext cx="3320836" cy="2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US" sz="900" dirty="0">
                <a:latin typeface="Nunito Sans Black" panose="00000A00000000000000" pitchFamily="2" charset="0"/>
              </a:rPr>
              <a:t>HYPERSCALERS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A44972-1406-0606-8530-E309D9B10A61}"/>
              </a:ext>
            </a:extLst>
          </p:cNvPr>
          <p:cNvSpPr txBox="1"/>
          <p:nvPr/>
        </p:nvSpPr>
        <p:spPr>
          <a:xfrm>
            <a:off x="603051" y="2542402"/>
            <a:ext cx="955751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AI startups, traditional gov/sovereign funds, traditional enterprises who need AI compute to run training + inferencing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E6ACE9-3C8E-9B9D-F04C-D465BD6841A4}"/>
              </a:ext>
            </a:extLst>
          </p:cNvPr>
          <p:cNvSpPr txBox="1"/>
          <p:nvPr/>
        </p:nvSpPr>
        <p:spPr>
          <a:xfrm>
            <a:off x="1740435" y="2542402"/>
            <a:ext cx="955751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Provide expertise to enterprises in the form of market evaluation, RFPs, staff augmentation, implementation services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5B740E-762A-2626-E4AA-40163E887569}"/>
              </a:ext>
            </a:extLst>
          </p:cNvPr>
          <p:cNvSpPr txBox="1"/>
          <p:nvPr/>
        </p:nvSpPr>
        <p:spPr>
          <a:xfrm>
            <a:off x="2877819" y="2542402"/>
            <a:ext cx="955751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Service as GTM intermediaries to source demand for </a:t>
            </a: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Neoclouds</a:t>
            </a: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 &amp; Aggregators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2625B9C-5496-3851-3D17-05DC6A1A845F}"/>
              </a:ext>
            </a:extLst>
          </p:cNvPr>
          <p:cNvSpPr txBox="1"/>
          <p:nvPr/>
        </p:nvSpPr>
        <p:spPr>
          <a:xfrm>
            <a:off x="4015204" y="2542402"/>
            <a:ext cx="955751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Aggregates supply + demand to service smaller customers who need less than [&lt;5k] GPUs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EBE208-35BF-858C-6416-CF9FB87A458B}"/>
              </a:ext>
            </a:extLst>
          </p:cNvPr>
          <p:cNvSpPr txBox="1"/>
          <p:nvPr/>
        </p:nvSpPr>
        <p:spPr>
          <a:xfrm>
            <a:off x="5152588" y="2542402"/>
            <a:ext cx="955751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Provide specialized </a:t>
            </a:r>
            <a:br>
              <a:rPr lang="en-US" sz="600" dirty="0">
                <a:latin typeface="Nunito Sans" pitchFamily="2" charset="77"/>
                <a:cs typeface="Arial" panose="020B0604020202020204" pitchFamily="34" charset="0"/>
              </a:rPr>
            </a:b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AI cloud services to “customers” – primarily </a:t>
            </a:r>
            <a:br>
              <a:rPr lang="en-US" sz="600" dirty="0">
                <a:latin typeface="Nunito Sans" pitchFamily="2" charset="77"/>
                <a:cs typeface="Arial" panose="020B0604020202020204" pitchFamily="34" charset="0"/>
              </a:rPr>
            </a:b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AI </a:t>
            </a: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hyperscalers</a:t>
            </a: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 &amp; startups who need &gt;10,000 GPUs for training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8CFA4D-C3C0-5753-4E85-C0DD5DBAAF31}"/>
              </a:ext>
            </a:extLst>
          </p:cNvPr>
          <p:cNvSpPr txBox="1"/>
          <p:nvPr/>
        </p:nvSpPr>
        <p:spPr>
          <a:xfrm>
            <a:off x="6289972" y="2542402"/>
            <a:ext cx="955751" cy="18466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Sell hardware, software </a:t>
            </a:r>
            <a:br>
              <a:rPr lang="en-US" sz="600" dirty="0">
                <a:latin typeface="Nunito Sans" pitchFamily="2" charset="77"/>
                <a:cs typeface="Arial" panose="020B0604020202020204" pitchFamily="34" charset="0"/>
              </a:rPr>
            </a:b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&amp; services for AI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A02DCE-9957-273A-7BAB-962CCF972490}"/>
              </a:ext>
            </a:extLst>
          </p:cNvPr>
          <p:cNvSpPr txBox="1"/>
          <p:nvPr/>
        </p:nvSpPr>
        <p:spPr>
          <a:xfrm>
            <a:off x="7427354" y="2542402"/>
            <a:ext cx="955751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Provide AI-ready data centers for single-tenant lease or co-location services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C488B49-025A-C78B-46BE-E49200C9407E}"/>
              </a:ext>
            </a:extLst>
          </p:cNvPr>
          <p:cNvCxnSpPr>
            <a:cxnSpLocks/>
          </p:cNvCxnSpPr>
          <p:nvPr/>
        </p:nvCxnSpPr>
        <p:spPr>
          <a:xfrm>
            <a:off x="1649619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9EC51BB-B521-3843-DC30-553DF22E386B}"/>
              </a:ext>
            </a:extLst>
          </p:cNvPr>
          <p:cNvCxnSpPr>
            <a:cxnSpLocks/>
          </p:cNvCxnSpPr>
          <p:nvPr/>
        </p:nvCxnSpPr>
        <p:spPr>
          <a:xfrm>
            <a:off x="2787002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715128D-1080-ADDD-7C3F-E0B926E8B76E}"/>
              </a:ext>
            </a:extLst>
          </p:cNvPr>
          <p:cNvCxnSpPr>
            <a:cxnSpLocks/>
          </p:cNvCxnSpPr>
          <p:nvPr/>
        </p:nvCxnSpPr>
        <p:spPr>
          <a:xfrm>
            <a:off x="3924385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7169458-1CCC-6AA0-931E-5336F314E2BD}"/>
              </a:ext>
            </a:extLst>
          </p:cNvPr>
          <p:cNvCxnSpPr>
            <a:cxnSpLocks/>
          </p:cNvCxnSpPr>
          <p:nvPr/>
        </p:nvCxnSpPr>
        <p:spPr>
          <a:xfrm>
            <a:off x="5061768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6F9F792-021E-0140-1ED2-1AE8FE356D58}"/>
              </a:ext>
            </a:extLst>
          </p:cNvPr>
          <p:cNvCxnSpPr>
            <a:cxnSpLocks/>
          </p:cNvCxnSpPr>
          <p:nvPr/>
        </p:nvCxnSpPr>
        <p:spPr>
          <a:xfrm>
            <a:off x="6199151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99AA52-C547-3464-489C-DF5F8B6A86BC}"/>
              </a:ext>
            </a:extLst>
          </p:cNvPr>
          <p:cNvCxnSpPr>
            <a:cxnSpLocks/>
          </p:cNvCxnSpPr>
          <p:nvPr/>
        </p:nvCxnSpPr>
        <p:spPr>
          <a:xfrm>
            <a:off x="7336534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C755E16-618E-FCEB-D62E-B1A2C1B07FD4}"/>
              </a:ext>
            </a:extLst>
          </p:cNvPr>
          <p:cNvSpPr txBox="1"/>
          <p:nvPr/>
        </p:nvSpPr>
        <p:spPr>
          <a:xfrm>
            <a:off x="1740435" y="1360419"/>
            <a:ext cx="434356" cy="710451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HPE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Dell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Deloitte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Accenture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Cap Gemini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54BB87-6BA7-C21A-B7A7-F00F2C1CD84F}"/>
              </a:ext>
            </a:extLst>
          </p:cNvPr>
          <p:cNvSpPr txBox="1"/>
          <p:nvPr/>
        </p:nvSpPr>
        <p:spPr>
          <a:xfrm>
            <a:off x="2877819" y="1360419"/>
            <a:ext cx="955584" cy="407804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it-IT" sz="600" dirty="0">
                <a:latin typeface="Nunito Sans" pitchFamily="2" charset="77"/>
                <a:cs typeface="Arial" panose="020B0604020202020204" pitchFamily="34" charset="0"/>
              </a:rPr>
              <a:t>Global Scale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it-IT" sz="600" dirty="0">
                <a:latin typeface="Nunito Sans" pitchFamily="2" charset="77"/>
                <a:cs typeface="Arial" panose="020B0604020202020204" pitchFamily="34" charset="0"/>
              </a:rPr>
              <a:t>Prime Intellect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it-IT" sz="600" dirty="0">
                <a:latin typeface="Nunito Sans" pitchFamily="2" charset="77"/>
                <a:cs typeface="Arial" panose="020B0604020202020204" pitchFamily="34" charset="0"/>
              </a:rPr>
              <a:t>Data Canopy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endParaRPr lang="it-IT" sz="600" dirty="0">
              <a:latin typeface="Nunito Sans" pitchFamily="2" charset="77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3E5980-BE9A-9B89-0F8B-F352AACB9EE9}"/>
              </a:ext>
            </a:extLst>
          </p:cNvPr>
          <p:cNvSpPr txBox="1"/>
          <p:nvPr/>
        </p:nvSpPr>
        <p:spPr>
          <a:xfrm>
            <a:off x="4015204" y="1360419"/>
            <a:ext cx="457140" cy="59247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SF Compute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Hydrahost</a:t>
            </a: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GPU Trader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SwarmOne</a:t>
            </a: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EF738AE-2784-A118-23BA-86FCB6F2DECD}"/>
              </a:ext>
            </a:extLst>
          </p:cNvPr>
          <p:cNvSpPr txBox="1"/>
          <p:nvPr/>
        </p:nvSpPr>
        <p:spPr>
          <a:xfrm>
            <a:off x="5152588" y="1360419"/>
            <a:ext cx="955584" cy="302647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defTabSz="685800" eaLnBrk="0" fontAlgn="base" hangingPunct="0">
              <a:spcAft>
                <a:spcPts val="100"/>
              </a:spcAft>
              <a:buClr>
                <a:srgbClr val="ED7D31"/>
              </a:buClr>
              <a:defRPr/>
            </a:pPr>
            <a:r>
              <a:rPr lang="en-US" sz="600" b="1" dirty="0">
                <a:solidFill>
                  <a:schemeClr val="accent2"/>
                </a:solidFill>
                <a:latin typeface="Nunito Sans" pitchFamily="2" charset="77"/>
                <a:cs typeface="Arial" panose="020B0604020202020204" pitchFamily="34" charset="0"/>
              </a:rPr>
              <a:t>LARGE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CoreWeave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Lambda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57FFAE7-CA20-4E05-929E-CDEA692800F8}"/>
              </a:ext>
            </a:extLst>
          </p:cNvPr>
          <p:cNvSpPr txBox="1"/>
          <p:nvPr/>
        </p:nvSpPr>
        <p:spPr>
          <a:xfrm>
            <a:off x="6289972" y="1360419"/>
            <a:ext cx="434356" cy="39498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HPE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Dell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Super Micro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F469A0B-AA86-C73D-8692-846BF41D04DB}"/>
              </a:ext>
            </a:extLst>
          </p:cNvPr>
          <p:cNvSpPr txBox="1"/>
          <p:nvPr/>
        </p:nvSpPr>
        <p:spPr>
          <a:xfrm>
            <a:off x="7427354" y="1360419"/>
            <a:ext cx="434356" cy="407804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Switch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Equinix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Q Scale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Atnorth</a:t>
            </a: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E4E8D34-AACA-06DC-1F8D-1B4E998FA930}"/>
              </a:ext>
            </a:extLst>
          </p:cNvPr>
          <p:cNvSpPr txBox="1"/>
          <p:nvPr/>
        </p:nvSpPr>
        <p:spPr>
          <a:xfrm>
            <a:off x="2261830" y="1360419"/>
            <a:ext cx="434356" cy="302647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Advizex</a:t>
            </a: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WWT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NVIDIA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EFA8C6B-9264-BEFC-5DA2-253C7E66B387}"/>
              </a:ext>
            </a:extLst>
          </p:cNvPr>
          <p:cNvSpPr txBox="1"/>
          <p:nvPr/>
        </p:nvSpPr>
        <p:spPr>
          <a:xfrm>
            <a:off x="4536598" y="1360419"/>
            <a:ext cx="434356" cy="697627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Fluidstack</a:t>
            </a: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Vast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Together.AI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ORI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Atlas Cloud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91EAFE9-0F10-1DB7-503C-25CAEE007A9C}"/>
              </a:ext>
            </a:extLst>
          </p:cNvPr>
          <p:cNvSpPr txBox="1"/>
          <p:nvPr/>
        </p:nvSpPr>
        <p:spPr>
          <a:xfrm>
            <a:off x="6811366" y="1360419"/>
            <a:ext cx="434356" cy="19749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Lenovo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NVIDIA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0A377E-E3B0-9C05-F2CB-D0A3CF65C84E}"/>
              </a:ext>
            </a:extLst>
          </p:cNvPr>
          <p:cNvSpPr txBox="1"/>
          <p:nvPr/>
        </p:nvSpPr>
        <p:spPr>
          <a:xfrm>
            <a:off x="7948749" y="1360419"/>
            <a:ext cx="434356" cy="39498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OVH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[NVIDIA]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[Soluna Infra]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5F5BFAB-9733-BF18-0C36-5D4346A203E1}"/>
              </a:ext>
            </a:extLst>
          </p:cNvPr>
          <p:cNvSpPr txBox="1"/>
          <p:nvPr/>
        </p:nvSpPr>
        <p:spPr>
          <a:xfrm>
            <a:off x="5673982" y="1360419"/>
            <a:ext cx="434356" cy="289823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Crusoe Cloud 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41CF3B3-D1D2-D008-4180-937C1DBF1FB4}"/>
              </a:ext>
            </a:extLst>
          </p:cNvPr>
          <p:cNvGrpSpPr/>
          <p:nvPr/>
        </p:nvGrpSpPr>
        <p:grpSpPr>
          <a:xfrm>
            <a:off x="5152588" y="1732052"/>
            <a:ext cx="955751" cy="512961"/>
            <a:chOff x="5421274" y="1773928"/>
            <a:chExt cx="950566" cy="512961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9F5C008-1E72-B9A5-60CB-D169714D71EC}"/>
                </a:ext>
              </a:extLst>
            </p:cNvPr>
            <p:cNvSpPr txBox="1"/>
            <p:nvPr/>
          </p:nvSpPr>
          <p:spPr>
            <a:xfrm>
              <a:off x="5421274" y="1773928"/>
              <a:ext cx="950400" cy="512961"/>
            </a:xfrm>
            <a:prstGeom prst="rect">
              <a:avLst/>
            </a:prstGeom>
            <a:noFill/>
          </p:spPr>
          <p:txBody>
            <a:bodyPr wrap="square" lIns="0" tIns="0" rIns="0" bIns="0" numCol="1" anchor="t">
              <a:spAutoFit/>
            </a:bodyPr>
            <a:lstStyle/>
            <a:p>
              <a:pPr defTabSz="685800" eaLnBrk="0" fontAlgn="base" hangingPunct="0">
                <a:spcAft>
                  <a:spcPts val="100"/>
                </a:spcAft>
                <a:buClr>
                  <a:srgbClr val="ED7D31"/>
                </a:buClr>
                <a:defRPr/>
              </a:pPr>
              <a:r>
                <a:rPr lang="en-US" sz="600" b="1" dirty="0">
                  <a:solidFill>
                    <a:schemeClr val="accent1"/>
                  </a:solidFill>
                  <a:latin typeface="Nunito Sans" pitchFamily="2" charset="77"/>
                  <a:cs typeface="Arial" panose="020B0604020202020204" pitchFamily="34" charset="0"/>
                </a:rPr>
                <a:t>EMERGING</a:t>
              </a: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 err="1">
                  <a:latin typeface="Nunito Sans" pitchFamily="2" charset="77"/>
                  <a:cs typeface="Arial" panose="020B0604020202020204" pitchFamily="34" charset="0"/>
                </a:rPr>
                <a:t>Fluidstack</a:t>
              </a: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 err="1">
                  <a:latin typeface="Nunito Sans" pitchFamily="2" charset="77"/>
                  <a:cs typeface="Arial" panose="020B0604020202020204" pitchFamily="34" charset="0"/>
                </a:rPr>
                <a:t>Hydrahost</a:t>
              </a: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ORI</a:t>
              </a: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Ada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BC72D7C-7A21-2C5A-105C-A93A7C88C4B2}"/>
                </a:ext>
              </a:extLst>
            </p:cNvPr>
            <p:cNvSpPr txBox="1"/>
            <p:nvPr/>
          </p:nvSpPr>
          <p:spPr>
            <a:xfrm>
              <a:off x="5939840" y="1773928"/>
              <a:ext cx="432000" cy="500137"/>
            </a:xfrm>
            <a:prstGeom prst="rect">
              <a:avLst/>
            </a:prstGeom>
            <a:noFill/>
          </p:spPr>
          <p:txBody>
            <a:bodyPr wrap="square" lIns="0" tIns="0" rIns="0" bIns="0" numCol="1" anchor="t">
              <a:spAutoFit/>
            </a:bodyPr>
            <a:lstStyle/>
            <a:p>
              <a:pPr marL="54000" indent="-54000" defTabSz="685800" eaLnBrk="0" fontAlgn="base" hangingPunct="0">
                <a:spcAft>
                  <a:spcPts val="100"/>
                </a:spcAft>
                <a:buClr>
                  <a:srgbClr val="ED7D31"/>
                </a:buClr>
                <a:buFont typeface="Arial" panose="020B0604020202020204" pitchFamily="34" charset="0"/>
                <a:buChar char="•"/>
                <a:defRPr/>
              </a:pP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 err="1">
                  <a:latin typeface="Nunito Sans" pitchFamily="2" charset="77"/>
                  <a:cs typeface="Arial" panose="020B0604020202020204" pitchFamily="34" charset="0"/>
                </a:rPr>
                <a:t>Nebius</a:t>
              </a: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HPE </a:t>
              </a:r>
              <a:r>
                <a:rPr lang="en-US" sz="600" dirty="0" err="1">
                  <a:latin typeface="Nunito Sans" pitchFamily="2" charset="77"/>
                  <a:cs typeface="Arial" panose="020B0604020202020204" pitchFamily="34" charset="0"/>
                </a:rPr>
                <a:t>Greenlake</a:t>
              </a: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NVIDIA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9D36A2B-6CF8-7A75-03C7-7C870F3E5A39}"/>
              </a:ext>
            </a:extLst>
          </p:cNvPr>
          <p:cNvSpPr txBox="1"/>
          <p:nvPr/>
        </p:nvSpPr>
        <p:spPr>
          <a:xfrm>
            <a:off x="2787002" y="4512313"/>
            <a:ext cx="3412146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800" b="1" dirty="0">
                <a:latin typeface="Nunito Sans ExtraBold" pitchFamily="2" charset="0"/>
                <a:cs typeface="Arial" panose="020B0604020202020204" pitchFamily="34" charset="0"/>
              </a:rPr>
              <a:t>AI Compute Services</a:t>
            </a:r>
          </a:p>
        </p:txBody>
      </p:sp>
      <p:cxnSp>
        <p:nvCxnSpPr>
          <p:cNvPr id="92" name="Google Shape;928;p146">
            <a:extLst>
              <a:ext uri="{FF2B5EF4-FFF2-40B4-BE49-F238E27FC236}">
                <a16:creationId xmlns:a16="http://schemas.microsoft.com/office/drawing/2014/main" id="{00245C8B-CDE0-FB04-C4E1-570C10899899}"/>
              </a:ext>
            </a:extLst>
          </p:cNvPr>
          <p:cNvCxnSpPr>
            <a:cxnSpLocks/>
          </p:cNvCxnSpPr>
          <p:nvPr/>
        </p:nvCxnSpPr>
        <p:spPr>
          <a:xfrm flipH="1">
            <a:off x="2789451" y="4430613"/>
            <a:ext cx="3409697" cy="0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DDEED8D-A0D7-6BDF-0221-1A2775E6BB93}"/>
              </a:ext>
            </a:extLst>
          </p:cNvPr>
          <p:cNvGrpSpPr/>
          <p:nvPr/>
        </p:nvGrpSpPr>
        <p:grpSpPr>
          <a:xfrm>
            <a:off x="684893" y="3553905"/>
            <a:ext cx="160441" cy="153499"/>
            <a:chOff x="4127500" y="2909888"/>
            <a:chExt cx="330200" cy="315913"/>
          </a:xfrm>
        </p:grpSpPr>
        <p:sp>
          <p:nvSpPr>
            <p:cNvPr id="194" name="Oval 268">
              <a:extLst>
                <a:ext uri="{FF2B5EF4-FFF2-40B4-BE49-F238E27FC236}">
                  <a16:creationId xmlns:a16="http://schemas.microsoft.com/office/drawing/2014/main" id="{FC8192DB-EC24-6C7A-8CB1-9BC7A111B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725" y="3060701"/>
              <a:ext cx="76200" cy="74613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Freeform 269">
              <a:extLst>
                <a:ext uri="{FF2B5EF4-FFF2-40B4-BE49-F238E27FC236}">
                  <a16:creationId xmlns:a16="http://schemas.microsoft.com/office/drawing/2014/main" id="{CDAEC83E-7985-7DE4-0AA0-21F798DF5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135313"/>
              <a:ext cx="109538" cy="60325"/>
            </a:xfrm>
            <a:custGeom>
              <a:avLst/>
              <a:gdLst>
                <a:gd name="T0" fmla="*/ 22 w 29"/>
                <a:gd name="T1" fmla="*/ 16 h 16"/>
                <a:gd name="T2" fmla="*/ 0 w 29"/>
                <a:gd name="T3" fmla="*/ 16 h 16"/>
                <a:gd name="T4" fmla="*/ 16 w 29"/>
                <a:gd name="T5" fmla="*/ 0 h 16"/>
                <a:gd name="T6" fmla="*/ 29 w 29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2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1" y="0"/>
                    <a:pt x="26" y="3"/>
                    <a:pt x="29" y="7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6" name="Oval 270">
              <a:extLst>
                <a:ext uri="{FF2B5EF4-FFF2-40B4-BE49-F238E27FC236}">
                  <a16:creationId xmlns:a16="http://schemas.microsoft.com/office/drawing/2014/main" id="{A2245951-B608-1607-0205-FFFC49727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863" y="3060701"/>
              <a:ext cx="74613" cy="74613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7" name="Freeform 271">
              <a:extLst>
                <a:ext uri="{FF2B5EF4-FFF2-40B4-BE49-F238E27FC236}">
                  <a16:creationId xmlns:a16="http://schemas.microsoft.com/office/drawing/2014/main" id="{D4836E07-DBBB-3417-0E04-655B152C9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750" y="3135313"/>
              <a:ext cx="107950" cy="60325"/>
            </a:xfrm>
            <a:custGeom>
              <a:avLst/>
              <a:gdLst>
                <a:gd name="T0" fmla="*/ 0 w 29"/>
                <a:gd name="T1" fmla="*/ 7 h 16"/>
                <a:gd name="T2" fmla="*/ 13 w 29"/>
                <a:gd name="T3" fmla="*/ 0 h 16"/>
                <a:gd name="T4" fmla="*/ 29 w 29"/>
                <a:gd name="T5" fmla="*/ 16 h 16"/>
                <a:gd name="T6" fmla="*/ 7 w 29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7"/>
                  </a:moveTo>
                  <a:cubicBezTo>
                    <a:pt x="3" y="3"/>
                    <a:pt x="8" y="0"/>
                    <a:pt x="13" y="0"/>
                  </a:cubicBezTo>
                  <a:cubicBezTo>
                    <a:pt x="22" y="0"/>
                    <a:pt x="29" y="7"/>
                    <a:pt x="29" y="16"/>
                  </a:cubicBezTo>
                  <a:cubicBezTo>
                    <a:pt x="7" y="16"/>
                    <a:pt x="7" y="16"/>
                    <a:pt x="7" y="16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8" name="Oval 272">
              <a:extLst>
                <a:ext uri="{FF2B5EF4-FFF2-40B4-BE49-F238E27FC236}">
                  <a16:creationId xmlns:a16="http://schemas.microsoft.com/office/drawing/2014/main" id="{25FF5C14-7A3A-F4F1-0759-9E08ADE21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0213" y="3030538"/>
              <a:ext cx="104775" cy="109538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9" name="Freeform 273">
              <a:extLst>
                <a:ext uri="{FF2B5EF4-FFF2-40B4-BE49-F238E27FC236}">
                  <a16:creationId xmlns:a16="http://schemas.microsoft.com/office/drawing/2014/main" id="{D929C28B-2A29-2784-66A1-CEA7437D1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3" y="2986088"/>
              <a:ext cx="157163" cy="36513"/>
            </a:xfrm>
            <a:custGeom>
              <a:avLst/>
              <a:gdLst>
                <a:gd name="T0" fmla="*/ 0 w 42"/>
                <a:gd name="T1" fmla="*/ 10 h 10"/>
                <a:gd name="T2" fmla="*/ 21 w 42"/>
                <a:gd name="T3" fmla="*/ 0 h 10"/>
                <a:gd name="T4" fmla="*/ 42 w 4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10">
                  <a:moveTo>
                    <a:pt x="0" y="10"/>
                  </a:moveTo>
                  <a:cubicBezTo>
                    <a:pt x="5" y="4"/>
                    <a:pt x="13" y="0"/>
                    <a:pt x="21" y="0"/>
                  </a:cubicBezTo>
                  <a:cubicBezTo>
                    <a:pt x="29" y="0"/>
                    <a:pt x="37" y="4"/>
                    <a:pt x="42" y="1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0" name="Freeform 274">
              <a:extLst>
                <a:ext uri="{FF2B5EF4-FFF2-40B4-BE49-F238E27FC236}">
                  <a16:creationId xmlns:a16="http://schemas.microsoft.com/office/drawing/2014/main" id="{E0328192-BDA0-F746-3CB5-CCB3410CC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5" y="2947988"/>
              <a:ext cx="211138" cy="49213"/>
            </a:xfrm>
            <a:custGeom>
              <a:avLst/>
              <a:gdLst>
                <a:gd name="T0" fmla="*/ 0 w 56"/>
                <a:gd name="T1" fmla="*/ 13 h 13"/>
                <a:gd name="T2" fmla="*/ 28 w 56"/>
                <a:gd name="T3" fmla="*/ 0 h 13"/>
                <a:gd name="T4" fmla="*/ 56 w 5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13">
                  <a:moveTo>
                    <a:pt x="0" y="13"/>
                  </a:moveTo>
                  <a:cubicBezTo>
                    <a:pt x="7" y="5"/>
                    <a:pt x="17" y="0"/>
                    <a:pt x="28" y="0"/>
                  </a:cubicBezTo>
                  <a:cubicBezTo>
                    <a:pt x="39" y="0"/>
                    <a:pt x="49" y="5"/>
                    <a:pt x="56" y="13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1" name="Freeform 275">
              <a:extLst>
                <a:ext uri="{FF2B5EF4-FFF2-40B4-BE49-F238E27FC236}">
                  <a16:creationId xmlns:a16="http://schemas.microsoft.com/office/drawing/2014/main" id="{091EEC27-FFA0-3E3E-343B-E5C939CD4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663" y="2909888"/>
              <a:ext cx="269875" cy="63500"/>
            </a:xfrm>
            <a:custGeom>
              <a:avLst/>
              <a:gdLst>
                <a:gd name="T0" fmla="*/ 0 w 72"/>
                <a:gd name="T1" fmla="*/ 17 h 17"/>
                <a:gd name="T2" fmla="*/ 36 w 72"/>
                <a:gd name="T3" fmla="*/ 0 h 17"/>
                <a:gd name="T4" fmla="*/ 72 w 7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7">
                  <a:moveTo>
                    <a:pt x="0" y="17"/>
                  </a:moveTo>
                  <a:cubicBezTo>
                    <a:pt x="8" y="7"/>
                    <a:pt x="21" y="0"/>
                    <a:pt x="36" y="0"/>
                  </a:cubicBezTo>
                  <a:cubicBezTo>
                    <a:pt x="51" y="0"/>
                    <a:pt x="64" y="7"/>
                    <a:pt x="72" y="17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2" name="Freeform 276">
              <a:extLst>
                <a:ext uri="{FF2B5EF4-FFF2-40B4-BE49-F238E27FC236}">
                  <a16:creationId xmlns:a16="http://schemas.microsoft.com/office/drawing/2014/main" id="{69EFD64F-2B3F-AECD-1D91-C332AFF7C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3140076"/>
              <a:ext cx="173038" cy="85725"/>
            </a:xfrm>
            <a:custGeom>
              <a:avLst/>
              <a:gdLst>
                <a:gd name="T0" fmla="*/ 46 w 46"/>
                <a:gd name="T1" fmla="*/ 23 h 23"/>
                <a:gd name="T2" fmla="*/ 0 w 46"/>
                <a:gd name="T3" fmla="*/ 23 h 23"/>
                <a:gd name="T4" fmla="*/ 23 w 46"/>
                <a:gd name="T5" fmla="*/ 0 h 23"/>
                <a:gd name="T6" fmla="*/ 46 w 4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3">
                  <a:moveTo>
                    <a:pt x="4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0EC1FC97-356D-2893-F1DA-4B4CDB9D28AF}"/>
              </a:ext>
            </a:extLst>
          </p:cNvPr>
          <p:cNvGrpSpPr/>
          <p:nvPr/>
        </p:nvGrpSpPr>
        <p:grpSpPr>
          <a:xfrm>
            <a:off x="1822277" y="3538825"/>
            <a:ext cx="168154" cy="168154"/>
            <a:chOff x="5562600" y="2895601"/>
            <a:chExt cx="346075" cy="346075"/>
          </a:xfrm>
        </p:grpSpPr>
        <p:sp>
          <p:nvSpPr>
            <p:cNvPr id="204" name="Freeform 277">
              <a:extLst>
                <a:ext uri="{FF2B5EF4-FFF2-40B4-BE49-F238E27FC236}">
                  <a16:creationId xmlns:a16="http://schemas.microsoft.com/office/drawing/2014/main" id="{A250446F-95A9-6EE3-0734-73E1CF792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213" y="2895601"/>
              <a:ext cx="195263" cy="179388"/>
            </a:xfrm>
            <a:custGeom>
              <a:avLst/>
              <a:gdLst>
                <a:gd name="T0" fmla="*/ 0 w 52"/>
                <a:gd name="T1" fmla="*/ 32 h 48"/>
                <a:gd name="T2" fmla="*/ 4 w 52"/>
                <a:gd name="T3" fmla="*/ 36 h 48"/>
                <a:gd name="T4" fmla="*/ 8 w 52"/>
                <a:gd name="T5" fmla="*/ 36 h 48"/>
                <a:gd name="T6" fmla="*/ 20 w 52"/>
                <a:gd name="T7" fmla="*/ 48 h 48"/>
                <a:gd name="T8" fmla="*/ 20 w 52"/>
                <a:gd name="T9" fmla="*/ 36 h 48"/>
                <a:gd name="T10" fmla="*/ 48 w 52"/>
                <a:gd name="T11" fmla="*/ 36 h 48"/>
                <a:gd name="T12" fmla="*/ 52 w 52"/>
                <a:gd name="T13" fmla="*/ 32 h 48"/>
                <a:gd name="T14" fmla="*/ 52 w 52"/>
                <a:gd name="T15" fmla="*/ 4 h 48"/>
                <a:gd name="T16" fmla="*/ 48 w 52"/>
                <a:gd name="T17" fmla="*/ 0 h 48"/>
                <a:gd name="T18" fmla="*/ 4 w 52"/>
                <a:gd name="T19" fmla="*/ 0 h 48"/>
                <a:gd name="T20" fmla="*/ 0 w 52"/>
                <a:gd name="T21" fmla="*/ 4 h 48"/>
                <a:gd name="T22" fmla="*/ 0 w 52"/>
                <a:gd name="T23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48">
                  <a:moveTo>
                    <a:pt x="0" y="32"/>
                  </a:moveTo>
                  <a:cubicBezTo>
                    <a:pt x="0" y="34"/>
                    <a:pt x="2" y="36"/>
                    <a:pt x="4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50" y="36"/>
                    <a:pt x="52" y="34"/>
                    <a:pt x="52" y="3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"/>
                    <a:pt x="50" y="0"/>
                    <a:pt x="4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32"/>
                  </a:ln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5" name="Oval 278">
              <a:extLst>
                <a:ext uri="{FF2B5EF4-FFF2-40B4-BE49-F238E27FC236}">
                  <a16:creationId xmlns:a16="http://schemas.microsoft.com/office/drawing/2014/main" id="{AB11604B-F15A-C5E2-3AB0-093523237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250" y="3060701"/>
              <a:ext cx="76200" cy="74613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6" name="Freeform 279">
              <a:extLst>
                <a:ext uri="{FF2B5EF4-FFF2-40B4-BE49-F238E27FC236}">
                  <a16:creationId xmlns:a16="http://schemas.microsoft.com/office/drawing/2014/main" id="{9447D812-2ECA-8EB0-F878-6F71AEE1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8025" y="3135313"/>
              <a:ext cx="120650" cy="60325"/>
            </a:xfrm>
            <a:custGeom>
              <a:avLst/>
              <a:gdLst>
                <a:gd name="T0" fmla="*/ 32 w 32"/>
                <a:gd name="T1" fmla="*/ 16 h 16"/>
                <a:gd name="T2" fmla="*/ 0 w 32"/>
                <a:gd name="T3" fmla="*/ 16 h 16"/>
                <a:gd name="T4" fmla="*/ 16 w 32"/>
                <a:gd name="T5" fmla="*/ 0 h 16"/>
                <a:gd name="T6" fmla="*/ 32 w 32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6">
                  <a:moveTo>
                    <a:pt x="3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7" name="Oval 280">
              <a:extLst>
                <a:ext uri="{FF2B5EF4-FFF2-40B4-BE49-F238E27FC236}">
                  <a16:creationId xmlns:a16="http://schemas.microsoft.com/office/drawing/2014/main" id="{B3CF3C83-4A8F-581B-AAF7-3258AD032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825" y="3060701"/>
              <a:ext cx="76200" cy="74613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8" name="Freeform 281">
              <a:extLst>
                <a:ext uri="{FF2B5EF4-FFF2-40B4-BE49-F238E27FC236}">
                  <a16:creationId xmlns:a16="http://schemas.microsoft.com/office/drawing/2014/main" id="{F71F9340-4884-A0F1-635B-CB08E8824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0" y="3135313"/>
              <a:ext cx="120650" cy="60325"/>
            </a:xfrm>
            <a:custGeom>
              <a:avLst/>
              <a:gdLst>
                <a:gd name="T0" fmla="*/ 32 w 32"/>
                <a:gd name="T1" fmla="*/ 16 h 16"/>
                <a:gd name="T2" fmla="*/ 0 w 32"/>
                <a:gd name="T3" fmla="*/ 16 h 16"/>
                <a:gd name="T4" fmla="*/ 16 w 32"/>
                <a:gd name="T5" fmla="*/ 0 h 16"/>
                <a:gd name="T6" fmla="*/ 32 w 32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6">
                  <a:moveTo>
                    <a:pt x="3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9" name="Oval 282">
              <a:extLst>
                <a:ext uri="{FF2B5EF4-FFF2-40B4-BE49-F238E27FC236}">
                  <a16:creationId xmlns:a16="http://schemas.microsoft.com/office/drawing/2014/main" id="{7BD8CE78-4753-87CC-D7E5-E09A109AC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538" y="3105151"/>
              <a:ext cx="76200" cy="7620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0" name="Freeform 283">
              <a:extLst>
                <a:ext uri="{FF2B5EF4-FFF2-40B4-BE49-F238E27FC236}">
                  <a16:creationId xmlns:a16="http://schemas.microsoft.com/office/drawing/2014/main" id="{D57722E1-F05C-563D-59A3-87708B6CE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313" y="3181351"/>
              <a:ext cx="120650" cy="60325"/>
            </a:xfrm>
            <a:custGeom>
              <a:avLst/>
              <a:gdLst>
                <a:gd name="T0" fmla="*/ 32 w 32"/>
                <a:gd name="T1" fmla="*/ 16 h 16"/>
                <a:gd name="T2" fmla="*/ 0 w 32"/>
                <a:gd name="T3" fmla="*/ 16 h 16"/>
                <a:gd name="T4" fmla="*/ 16 w 32"/>
                <a:gd name="T5" fmla="*/ 0 h 16"/>
                <a:gd name="T6" fmla="*/ 32 w 32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6">
                  <a:moveTo>
                    <a:pt x="3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1" name="Line 284">
              <a:extLst>
                <a:ext uri="{FF2B5EF4-FFF2-40B4-BE49-F238E27FC236}">
                  <a16:creationId xmlns:a16="http://schemas.microsoft.com/office/drawing/2014/main" id="{48D49D87-02F8-E7E1-A4C5-748122428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3250" y="2925763"/>
              <a:ext cx="10477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2" name="Line 285">
              <a:extLst>
                <a:ext uri="{FF2B5EF4-FFF2-40B4-BE49-F238E27FC236}">
                  <a16:creationId xmlns:a16="http://schemas.microsoft.com/office/drawing/2014/main" id="{4343FFAC-07EB-7F43-8598-98FBB395B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3250" y="2955926"/>
              <a:ext cx="10477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3" name="Line 286">
              <a:extLst>
                <a:ext uri="{FF2B5EF4-FFF2-40B4-BE49-F238E27FC236}">
                  <a16:creationId xmlns:a16="http://schemas.microsoft.com/office/drawing/2014/main" id="{66871FD2-51C3-5226-40F5-47D9036D88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3250" y="2986088"/>
              <a:ext cx="10477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59E17B22-F0C6-5F8E-4EAF-B5ED1F20D8CD}"/>
              </a:ext>
            </a:extLst>
          </p:cNvPr>
          <p:cNvGrpSpPr/>
          <p:nvPr/>
        </p:nvGrpSpPr>
        <p:grpSpPr>
          <a:xfrm>
            <a:off x="2959659" y="3538031"/>
            <a:ext cx="167383" cy="168926"/>
            <a:chOff x="4841876" y="3990976"/>
            <a:chExt cx="344488" cy="347663"/>
          </a:xfrm>
        </p:grpSpPr>
        <p:sp>
          <p:nvSpPr>
            <p:cNvPr id="215" name="Rectangle 143">
              <a:extLst>
                <a:ext uri="{FF2B5EF4-FFF2-40B4-BE49-F238E27FC236}">
                  <a16:creationId xmlns:a16="http://schemas.microsoft.com/office/drawing/2014/main" id="{7930CC77-8ED1-BB52-6E4F-C1A22A205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1876" y="4187826"/>
              <a:ext cx="60325" cy="120650"/>
            </a:xfrm>
            <a:prstGeom prst="rect">
              <a:avLst/>
            </a:prstGeom>
            <a:noFill/>
            <a:ln w="6350" cap="flat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6" name="Freeform 144">
              <a:extLst>
                <a:ext uri="{FF2B5EF4-FFF2-40B4-BE49-F238E27FC236}">
                  <a16:creationId xmlns:a16="http://schemas.microsoft.com/office/drawing/2014/main" id="{29E1D42B-7000-8B07-FEE9-68EB7692F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1" y="4229101"/>
              <a:ext cx="284163" cy="109538"/>
            </a:xfrm>
            <a:custGeom>
              <a:avLst/>
              <a:gdLst>
                <a:gd name="T0" fmla="*/ 0 w 76"/>
                <a:gd name="T1" fmla="*/ 15 h 29"/>
                <a:gd name="T2" fmla="*/ 76 w 76"/>
                <a:gd name="T3" fmla="*/ 5 h 29"/>
                <a:gd name="T4" fmla="*/ 64 w 76"/>
                <a:gd name="T5" fmla="*/ 1 h 29"/>
                <a:gd name="T6" fmla="*/ 46 w 76"/>
                <a:gd name="T7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9">
                  <a:moveTo>
                    <a:pt x="0" y="15"/>
                  </a:moveTo>
                  <a:cubicBezTo>
                    <a:pt x="42" y="29"/>
                    <a:pt x="28" y="29"/>
                    <a:pt x="76" y="5"/>
                  </a:cubicBezTo>
                  <a:cubicBezTo>
                    <a:pt x="72" y="1"/>
                    <a:pt x="68" y="0"/>
                    <a:pt x="64" y="1"/>
                  </a:cubicBezTo>
                  <a:cubicBezTo>
                    <a:pt x="46" y="7"/>
                    <a:pt x="46" y="7"/>
                    <a:pt x="46" y="7"/>
                  </a:cubicBezTo>
                </a:path>
              </a:pathLst>
            </a:cu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7" name="Freeform 145">
              <a:extLst>
                <a:ext uri="{FF2B5EF4-FFF2-40B4-BE49-F238E27FC236}">
                  <a16:creationId xmlns:a16="http://schemas.microsoft.com/office/drawing/2014/main" id="{B0933236-99B0-49E8-34F6-6A8CAADD3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1" y="4202114"/>
              <a:ext cx="179388" cy="60325"/>
            </a:xfrm>
            <a:custGeom>
              <a:avLst/>
              <a:gdLst>
                <a:gd name="T0" fmla="*/ 0 w 48"/>
                <a:gd name="T1" fmla="*/ 0 h 16"/>
                <a:gd name="T2" fmla="*/ 12 w 48"/>
                <a:gd name="T3" fmla="*/ 0 h 16"/>
                <a:gd name="T4" fmla="*/ 30 w 48"/>
                <a:gd name="T5" fmla="*/ 8 h 16"/>
                <a:gd name="T6" fmla="*/ 42 w 48"/>
                <a:gd name="T7" fmla="*/ 8 h 16"/>
                <a:gd name="T8" fmla="*/ 42 w 48"/>
                <a:gd name="T9" fmla="*/ 16 h 16"/>
                <a:gd name="T10" fmla="*/ 20 w 48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6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1" y="0"/>
                    <a:pt x="28" y="6"/>
                    <a:pt x="30" y="8"/>
                  </a:cubicBezTo>
                  <a:cubicBezTo>
                    <a:pt x="30" y="8"/>
                    <a:pt x="36" y="8"/>
                    <a:pt x="42" y="8"/>
                  </a:cubicBezTo>
                  <a:cubicBezTo>
                    <a:pt x="48" y="8"/>
                    <a:pt x="48" y="16"/>
                    <a:pt x="42" y="16"/>
                  </a:cubicBezTo>
                  <a:cubicBezTo>
                    <a:pt x="20" y="16"/>
                    <a:pt x="20" y="16"/>
                    <a:pt x="20" y="16"/>
                  </a:cubicBezTo>
                </a:path>
              </a:pathLst>
            </a:cu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8" name="Oval 146">
              <a:extLst>
                <a:ext uri="{FF2B5EF4-FFF2-40B4-BE49-F238E27FC236}">
                  <a16:creationId xmlns:a16="http://schemas.microsoft.com/office/drawing/2014/main" id="{4A76ED31-B834-79D1-7F55-5D1D17CAC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426" y="3990976"/>
              <a:ext cx="90488" cy="90488"/>
            </a:xfrm>
            <a:prstGeom prst="ellips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9" name="Oval 147">
              <a:extLst>
                <a:ext uri="{FF2B5EF4-FFF2-40B4-BE49-F238E27FC236}">
                  <a16:creationId xmlns:a16="http://schemas.microsoft.com/office/drawing/2014/main" id="{5FB4EA01-C641-3DD3-2F65-D5560DD03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097339"/>
              <a:ext cx="90488" cy="90488"/>
            </a:xfrm>
            <a:prstGeom prst="ellips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0" name="Line 148">
              <a:extLst>
                <a:ext uri="{FF2B5EF4-FFF2-40B4-BE49-F238E27FC236}">
                  <a16:creationId xmlns:a16="http://schemas.microsoft.com/office/drawing/2014/main" id="{08FBF8DC-6C6A-011E-C37A-A3C4DC768D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1263" y="4127501"/>
              <a:ext cx="0" cy="30163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1" name="Line 149">
              <a:extLst>
                <a:ext uri="{FF2B5EF4-FFF2-40B4-BE49-F238E27FC236}">
                  <a16:creationId xmlns:a16="http://schemas.microsoft.com/office/drawing/2014/main" id="{27790B6C-E090-7A57-40B0-6E014BC10C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7463" y="4021139"/>
              <a:ext cx="0" cy="30163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58BBF94B-31DD-8615-CB35-0DE6AF844BEC}"/>
              </a:ext>
            </a:extLst>
          </p:cNvPr>
          <p:cNvGrpSpPr/>
          <p:nvPr/>
        </p:nvGrpSpPr>
        <p:grpSpPr>
          <a:xfrm>
            <a:off x="4097043" y="3553905"/>
            <a:ext cx="167383" cy="153498"/>
            <a:chOff x="7005638" y="798513"/>
            <a:chExt cx="344488" cy="315912"/>
          </a:xfrm>
        </p:grpSpPr>
        <p:sp>
          <p:nvSpPr>
            <p:cNvPr id="223" name="Freeform 439">
              <a:extLst>
                <a:ext uri="{FF2B5EF4-FFF2-40B4-BE49-F238E27FC236}">
                  <a16:creationId xmlns:a16="http://schemas.microsoft.com/office/drawing/2014/main" id="{D186DDE7-862A-D1DF-C497-75F019B74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5638" y="798513"/>
              <a:ext cx="344488" cy="269875"/>
            </a:xfrm>
            <a:custGeom>
              <a:avLst/>
              <a:gdLst>
                <a:gd name="T0" fmla="*/ 46 w 92"/>
                <a:gd name="T1" fmla="*/ 72 h 72"/>
                <a:gd name="T2" fmla="*/ 8 w 92"/>
                <a:gd name="T3" fmla="*/ 72 h 72"/>
                <a:gd name="T4" fmla="*/ 0 w 92"/>
                <a:gd name="T5" fmla="*/ 64 h 72"/>
                <a:gd name="T6" fmla="*/ 0 w 92"/>
                <a:gd name="T7" fmla="*/ 8 h 72"/>
                <a:gd name="T8" fmla="*/ 8 w 92"/>
                <a:gd name="T9" fmla="*/ 0 h 72"/>
                <a:gd name="T10" fmla="*/ 84 w 92"/>
                <a:gd name="T11" fmla="*/ 0 h 72"/>
                <a:gd name="T12" fmla="*/ 92 w 92"/>
                <a:gd name="T13" fmla="*/ 8 h 72"/>
                <a:gd name="T14" fmla="*/ 92 w 92"/>
                <a:gd name="T15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72">
                  <a:moveTo>
                    <a:pt x="46" y="72"/>
                  </a:moveTo>
                  <a:cubicBezTo>
                    <a:pt x="8" y="72"/>
                    <a:pt x="8" y="72"/>
                    <a:pt x="8" y="72"/>
                  </a:cubicBezTo>
                  <a:cubicBezTo>
                    <a:pt x="4" y="72"/>
                    <a:pt x="0" y="68"/>
                    <a:pt x="0" y="6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8" y="0"/>
                    <a:pt x="92" y="4"/>
                    <a:pt x="92" y="8"/>
                  </a:cubicBezTo>
                  <a:cubicBezTo>
                    <a:pt x="92" y="38"/>
                    <a:pt x="92" y="38"/>
                    <a:pt x="92" y="38"/>
                  </a:cubicBezTo>
                </a:path>
              </a:pathLst>
            </a:cu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4" name="Line 440">
              <a:extLst>
                <a:ext uri="{FF2B5EF4-FFF2-40B4-BE49-F238E27FC236}">
                  <a16:creationId xmlns:a16="http://schemas.microsoft.com/office/drawing/2014/main" id="{33504435-88EA-9BC2-AA3C-0B2994DBF0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5638" y="873125"/>
              <a:ext cx="344488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5" name="Oval 441">
              <a:extLst>
                <a:ext uri="{FF2B5EF4-FFF2-40B4-BE49-F238E27FC236}">
                  <a16:creationId xmlns:a16="http://schemas.microsoft.com/office/drawing/2014/main" id="{760A06AF-3117-9796-4D14-21470290A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0088" y="828675"/>
              <a:ext cx="15875" cy="14287"/>
            </a:xfrm>
            <a:prstGeom prst="ellips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6" name="Oval 442">
              <a:extLst>
                <a:ext uri="{FF2B5EF4-FFF2-40B4-BE49-F238E27FC236}">
                  <a16:creationId xmlns:a16="http://schemas.microsoft.com/office/drawing/2014/main" id="{E205CDB8-1BB3-3EA5-5DDE-2FDFC6AE4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6126" y="828675"/>
              <a:ext cx="14288" cy="14287"/>
            </a:xfrm>
            <a:prstGeom prst="ellips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7" name="Oval 443">
              <a:extLst>
                <a:ext uri="{FF2B5EF4-FFF2-40B4-BE49-F238E27FC236}">
                  <a16:creationId xmlns:a16="http://schemas.microsoft.com/office/drawing/2014/main" id="{A88ACAC6-73A5-93C3-F3FA-2CAD29E13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0576" y="828675"/>
              <a:ext cx="14288" cy="14287"/>
            </a:xfrm>
            <a:prstGeom prst="ellips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8" name="Line 444">
              <a:extLst>
                <a:ext uri="{FF2B5EF4-FFF2-40B4-BE49-F238E27FC236}">
                  <a16:creationId xmlns:a16="http://schemas.microsoft.com/office/drawing/2014/main" id="{42700F86-F356-DE0D-EC1F-79F5DE17C0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24701" y="917575"/>
              <a:ext cx="150813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Line 445">
              <a:extLst>
                <a:ext uri="{FF2B5EF4-FFF2-40B4-BE49-F238E27FC236}">
                  <a16:creationId xmlns:a16="http://schemas.microsoft.com/office/drawing/2014/main" id="{BB2FD399-9558-1FFD-C639-D21E72564D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5963" y="917575"/>
              <a:ext cx="14288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0" name="Line 446">
              <a:extLst>
                <a:ext uri="{FF2B5EF4-FFF2-40B4-BE49-F238E27FC236}">
                  <a16:creationId xmlns:a16="http://schemas.microsoft.com/office/drawing/2014/main" id="{014AB943-00CE-4722-D8B7-0ED7A57CF1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24701" y="963613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1" name="Line 447">
              <a:extLst>
                <a:ext uri="{FF2B5EF4-FFF2-40B4-BE49-F238E27FC236}">
                  <a16:creationId xmlns:a16="http://schemas.microsoft.com/office/drawing/2014/main" id="{011205C6-04A7-548C-87EA-1373F15E9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5963" y="963613"/>
              <a:ext cx="14288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Line 448">
              <a:extLst>
                <a:ext uri="{FF2B5EF4-FFF2-40B4-BE49-F238E27FC236}">
                  <a16:creationId xmlns:a16="http://schemas.microsoft.com/office/drawing/2014/main" id="{F9B3C1D6-A896-E840-9319-2D2504C86D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24701" y="1008063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3" name="Line 449">
              <a:extLst>
                <a:ext uri="{FF2B5EF4-FFF2-40B4-BE49-F238E27FC236}">
                  <a16:creationId xmlns:a16="http://schemas.microsoft.com/office/drawing/2014/main" id="{F14CB3B7-8577-9DD2-0A67-3BB015A70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5963" y="1008063"/>
              <a:ext cx="14288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4" name="Oval 450">
              <a:extLst>
                <a:ext uri="{FF2B5EF4-FFF2-40B4-BE49-F238E27FC236}">
                  <a16:creationId xmlns:a16="http://schemas.microsoft.com/office/drawing/2014/main" id="{B59037E2-F192-518C-EFFC-E54E145E3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2176" y="963613"/>
              <a:ext cx="82550" cy="82550"/>
            </a:xfrm>
            <a:prstGeom prst="ellips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Freeform 451">
              <a:extLst>
                <a:ext uri="{FF2B5EF4-FFF2-40B4-BE49-F238E27FC236}">
                  <a16:creationId xmlns:a16="http://schemas.microsoft.com/office/drawing/2014/main" id="{ED7F4E04-3648-1319-5599-271511007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1" y="1046163"/>
              <a:ext cx="130175" cy="68262"/>
            </a:xfrm>
            <a:custGeom>
              <a:avLst/>
              <a:gdLst>
                <a:gd name="T0" fmla="*/ 35 w 35"/>
                <a:gd name="T1" fmla="*/ 18 h 18"/>
                <a:gd name="T2" fmla="*/ 0 w 35"/>
                <a:gd name="T3" fmla="*/ 18 h 18"/>
                <a:gd name="T4" fmla="*/ 17 w 35"/>
                <a:gd name="T5" fmla="*/ 0 h 18"/>
                <a:gd name="T6" fmla="*/ 35 w 35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35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8"/>
                  </a:cubicBezTo>
                  <a:close/>
                </a:path>
              </a:pathLst>
            </a:cu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36" name="Freeform 5">
            <a:extLst>
              <a:ext uri="{FF2B5EF4-FFF2-40B4-BE49-F238E27FC236}">
                <a16:creationId xmlns:a16="http://schemas.microsoft.com/office/drawing/2014/main" id="{D1E52E84-0E2F-7997-A640-A58C1D99C8B4}"/>
              </a:ext>
            </a:extLst>
          </p:cNvPr>
          <p:cNvSpPr>
            <a:spLocks/>
          </p:cNvSpPr>
          <p:nvPr/>
        </p:nvSpPr>
        <p:spPr bwMode="auto">
          <a:xfrm>
            <a:off x="5234427" y="3579359"/>
            <a:ext cx="168154" cy="102590"/>
          </a:xfrm>
          <a:custGeom>
            <a:avLst/>
            <a:gdLst>
              <a:gd name="T0" fmla="*/ 92 w 92"/>
              <a:gd name="T1" fmla="*/ 36 h 56"/>
              <a:gd name="T2" fmla="*/ 71 w 92"/>
              <a:gd name="T3" fmla="*/ 16 h 56"/>
              <a:gd name="T4" fmla="*/ 46 w 92"/>
              <a:gd name="T5" fmla="*/ 0 h 56"/>
              <a:gd name="T6" fmla="*/ 18 w 92"/>
              <a:gd name="T7" fmla="*/ 26 h 56"/>
              <a:gd name="T8" fmla="*/ 0 w 92"/>
              <a:gd name="T9" fmla="*/ 41 h 56"/>
              <a:gd name="T10" fmla="*/ 16 w 92"/>
              <a:gd name="T11" fmla="*/ 56 h 56"/>
              <a:gd name="T12" fmla="*/ 74 w 92"/>
              <a:gd name="T13" fmla="*/ 56 h 56"/>
              <a:gd name="T14" fmla="*/ 92 w 92"/>
              <a:gd name="T15" fmla="*/ 3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2" h="56">
                <a:moveTo>
                  <a:pt x="92" y="36"/>
                </a:moveTo>
                <a:cubicBezTo>
                  <a:pt x="92" y="25"/>
                  <a:pt x="83" y="16"/>
                  <a:pt x="71" y="16"/>
                </a:cubicBezTo>
                <a:cubicBezTo>
                  <a:pt x="67" y="7"/>
                  <a:pt x="57" y="0"/>
                  <a:pt x="46" y="0"/>
                </a:cubicBezTo>
                <a:cubicBezTo>
                  <a:pt x="31" y="0"/>
                  <a:pt x="19" y="12"/>
                  <a:pt x="18" y="26"/>
                </a:cubicBezTo>
                <a:cubicBezTo>
                  <a:pt x="9" y="24"/>
                  <a:pt x="0" y="31"/>
                  <a:pt x="0" y="41"/>
                </a:cubicBezTo>
                <a:cubicBezTo>
                  <a:pt x="0" y="56"/>
                  <a:pt x="16" y="56"/>
                  <a:pt x="16" y="56"/>
                </a:cubicBezTo>
                <a:cubicBezTo>
                  <a:pt x="74" y="56"/>
                  <a:pt x="74" y="56"/>
                  <a:pt x="74" y="56"/>
                </a:cubicBezTo>
                <a:cubicBezTo>
                  <a:pt x="74" y="56"/>
                  <a:pt x="92" y="54"/>
                  <a:pt x="92" y="36"/>
                </a:cubicBezTo>
                <a:close/>
              </a:path>
            </a:pathLst>
          </a:custGeom>
          <a:noFill/>
          <a:ln w="6350" cap="flat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82F3E444-9808-6959-52BC-F3BB6D0EC806}"/>
              </a:ext>
            </a:extLst>
          </p:cNvPr>
          <p:cNvGrpSpPr/>
          <p:nvPr/>
        </p:nvGrpSpPr>
        <p:grpSpPr>
          <a:xfrm>
            <a:off x="6371810" y="3538825"/>
            <a:ext cx="168154" cy="168154"/>
            <a:chOff x="7726363" y="2173289"/>
            <a:chExt cx="346075" cy="346075"/>
          </a:xfrm>
        </p:grpSpPr>
        <p:sp>
          <p:nvSpPr>
            <p:cNvPr id="238" name="Freeform 48">
              <a:extLst>
                <a:ext uri="{FF2B5EF4-FFF2-40B4-BE49-F238E27FC236}">
                  <a16:creationId xmlns:a16="http://schemas.microsoft.com/office/drawing/2014/main" id="{FF8DD6EB-7699-2F11-3762-BE45E8F03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2233614"/>
              <a:ext cx="225425" cy="225425"/>
            </a:xfrm>
            <a:custGeom>
              <a:avLst/>
              <a:gdLst>
                <a:gd name="T0" fmla="*/ 60 w 60"/>
                <a:gd name="T1" fmla="*/ 56 h 60"/>
                <a:gd name="T2" fmla="*/ 56 w 60"/>
                <a:gd name="T3" fmla="*/ 60 h 60"/>
                <a:gd name="T4" fmla="*/ 4 w 60"/>
                <a:gd name="T5" fmla="*/ 60 h 60"/>
                <a:gd name="T6" fmla="*/ 0 w 60"/>
                <a:gd name="T7" fmla="*/ 56 h 60"/>
                <a:gd name="T8" fmla="*/ 0 w 60"/>
                <a:gd name="T9" fmla="*/ 4 h 60"/>
                <a:gd name="T10" fmla="*/ 4 w 60"/>
                <a:gd name="T11" fmla="*/ 0 h 60"/>
                <a:gd name="T12" fmla="*/ 56 w 60"/>
                <a:gd name="T13" fmla="*/ 0 h 60"/>
                <a:gd name="T14" fmla="*/ 60 w 60"/>
                <a:gd name="T15" fmla="*/ 4 h 60"/>
                <a:gd name="T16" fmla="*/ 60 w 60"/>
                <a:gd name="T17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60" y="56"/>
                  </a:moveTo>
                  <a:cubicBezTo>
                    <a:pt x="60" y="58"/>
                    <a:pt x="58" y="60"/>
                    <a:pt x="56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0" y="58"/>
                    <a:pt x="0" y="5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4"/>
                  </a:cubicBezTo>
                  <a:lnTo>
                    <a:pt x="60" y="56"/>
                  </a:ln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9" name="Line 49">
              <a:extLst>
                <a:ext uri="{FF2B5EF4-FFF2-40B4-BE49-F238E27FC236}">
                  <a16:creationId xmlns:a16="http://schemas.microsoft.com/office/drawing/2014/main" id="{764CA280-AD41-2C32-5758-CAD34BDA4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1463" y="217328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0" name="Line 50">
              <a:extLst>
                <a:ext uri="{FF2B5EF4-FFF2-40B4-BE49-F238E27FC236}">
                  <a16:creationId xmlns:a16="http://schemas.microsoft.com/office/drawing/2014/main" id="{7018A53D-9122-3175-8B13-E54CA22907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31138" y="217328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1" name="Line 51">
              <a:extLst>
                <a:ext uri="{FF2B5EF4-FFF2-40B4-BE49-F238E27FC236}">
                  <a16:creationId xmlns:a16="http://schemas.microsoft.com/office/drawing/2014/main" id="{8EFDBF23-D3AF-E703-206E-54E47D4E0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6076" y="217328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2" name="Line 52">
              <a:extLst>
                <a:ext uri="{FF2B5EF4-FFF2-40B4-BE49-F238E27FC236}">
                  <a16:creationId xmlns:a16="http://schemas.microsoft.com/office/drawing/2014/main" id="{246E24A4-E18E-B02B-9C3E-E9F871A602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363" y="2352676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3" name="Line 53">
              <a:extLst>
                <a:ext uri="{FF2B5EF4-FFF2-40B4-BE49-F238E27FC236}">
                  <a16:creationId xmlns:a16="http://schemas.microsoft.com/office/drawing/2014/main" id="{9F689A1A-D1F4-A995-B258-FC84427A1A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363" y="2413001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4" name="Line 54">
              <a:extLst>
                <a:ext uri="{FF2B5EF4-FFF2-40B4-BE49-F238E27FC236}">
                  <a16:creationId xmlns:a16="http://schemas.microsoft.com/office/drawing/2014/main" id="{7B5EDA5A-DA43-DBB2-C11B-D3F41998D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363" y="2278064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5" name="Line 55">
              <a:extLst>
                <a:ext uri="{FF2B5EF4-FFF2-40B4-BE49-F238E27FC236}">
                  <a16:creationId xmlns:a16="http://schemas.microsoft.com/office/drawing/2014/main" id="{5059203C-ADBC-17F4-F6B9-B927B8B1FF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07338" y="245903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6" name="Line 56">
              <a:extLst>
                <a:ext uri="{FF2B5EF4-FFF2-40B4-BE49-F238E27FC236}">
                  <a16:creationId xmlns:a16="http://schemas.microsoft.com/office/drawing/2014/main" id="{A6220F1D-B27B-7B48-40DE-5C69085406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66076" y="245903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7" name="Line 57">
              <a:extLst>
                <a:ext uri="{FF2B5EF4-FFF2-40B4-BE49-F238E27FC236}">
                  <a16:creationId xmlns:a16="http://schemas.microsoft.com/office/drawing/2014/main" id="{AC113293-D70B-0098-25A8-BA0D4331C4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31138" y="245903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8" name="Line 58">
              <a:extLst>
                <a:ext uri="{FF2B5EF4-FFF2-40B4-BE49-F238E27FC236}">
                  <a16:creationId xmlns:a16="http://schemas.microsoft.com/office/drawing/2014/main" id="{E77CA980-A4F7-92C8-B68A-8ADDF165AF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12113" y="2338389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9" name="Line 59">
              <a:extLst>
                <a:ext uri="{FF2B5EF4-FFF2-40B4-BE49-F238E27FC236}">
                  <a16:creationId xmlns:a16="http://schemas.microsoft.com/office/drawing/2014/main" id="{2D93C8A2-B634-F008-11D0-AEA170524A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12113" y="2278064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Line 60">
              <a:extLst>
                <a:ext uri="{FF2B5EF4-FFF2-40B4-BE49-F238E27FC236}">
                  <a16:creationId xmlns:a16="http://schemas.microsoft.com/office/drawing/2014/main" id="{0CAE2AE4-0C30-9CBF-D8D9-09FB6F3029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12113" y="2413001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1" name="Freeform 61">
              <a:extLst>
                <a:ext uri="{FF2B5EF4-FFF2-40B4-BE49-F238E27FC236}">
                  <a16:creationId xmlns:a16="http://schemas.microsoft.com/office/drawing/2014/main" id="{0BFB3F9C-E008-B9EF-7A82-89CCC1F7A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6851" y="2263776"/>
              <a:ext cx="165100" cy="165100"/>
            </a:xfrm>
            <a:custGeom>
              <a:avLst/>
              <a:gdLst>
                <a:gd name="T0" fmla="*/ 44 w 44"/>
                <a:gd name="T1" fmla="*/ 36 h 44"/>
                <a:gd name="T2" fmla="*/ 36 w 44"/>
                <a:gd name="T3" fmla="*/ 44 h 44"/>
                <a:gd name="T4" fmla="*/ 8 w 44"/>
                <a:gd name="T5" fmla="*/ 44 h 44"/>
                <a:gd name="T6" fmla="*/ 0 w 44"/>
                <a:gd name="T7" fmla="*/ 36 h 44"/>
                <a:gd name="T8" fmla="*/ 0 w 44"/>
                <a:gd name="T9" fmla="*/ 8 h 44"/>
                <a:gd name="T10" fmla="*/ 8 w 44"/>
                <a:gd name="T11" fmla="*/ 0 h 44"/>
                <a:gd name="T12" fmla="*/ 36 w 44"/>
                <a:gd name="T13" fmla="*/ 0 h 44"/>
                <a:gd name="T14" fmla="*/ 44 w 44"/>
                <a:gd name="T15" fmla="*/ 8 h 44"/>
                <a:gd name="T16" fmla="*/ 44 w 44"/>
                <a:gd name="T17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4">
                  <a:moveTo>
                    <a:pt x="44" y="36"/>
                  </a:moveTo>
                  <a:cubicBezTo>
                    <a:pt x="44" y="40"/>
                    <a:pt x="40" y="44"/>
                    <a:pt x="3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0" y="40"/>
                    <a:pt x="0" y="3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0" y="0"/>
                    <a:pt x="44" y="4"/>
                    <a:pt x="44" y="8"/>
                  </a:cubicBezTo>
                  <a:lnTo>
                    <a:pt x="44" y="36"/>
                  </a:ln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2" name="Line 62">
              <a:extLst>
                <a:ext uri="{FF2B5EF4-FFF2-40B4-BE49-F238E27FC236}">
                  <a16:creationId xmlns:a16="http://schemas.microsoft.com/office/drawing/2014/main" id="{D1A25158-AF67-DC9A-A5F7-62443D9C23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61301" y="2308226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3" name="Line 63">
              <a:extLst>
                <a:ext uri="{FF2B5EF4-FFF2-40B4-BE49-F238E27FC236}">
                  <a16:creationId xmlns:a16="http://schemas.microsoft.com/office/drawing/2014/main" id="{DC88E9A3-9CDB-6151-A68D-FB937893C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61301" y="2338389"/>
              <a:ext cx="30163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4" name="Line 64">
              <a:extLst>
                <a:ext uri="{FF2B5EF4-FFF2-40B4-BE49-F238E27FC236}">
                  <a16:creationId xmlns:a16="http://schemas.microsoft.com/office/drawing/2014/main" id="{DA192403-D128-64D1-0B1B-3BA518D3E9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7338" y="2382839"/>
              <a:ext cx="30163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B9087578-4524-4E62-9493-6797B54FD3B1}"/>
              </a:ext>
            </a:extLst>
          </p:cNvPr>
          <p:cNvGrpSpPr/>
          <p:nvPr/>
        </p:nvGrpSpPr>
        <p:grpSpPr>
          <a:xfrm>
            <a:off x="7509197" y="3538823"/>
            <a:ext cx="168154" cy="168154"/>
            <a:chOff x="5562601" y="1811338"/>
            <a:chExt cx="346075" cy="346076"/>
          </a:xfrm>
        </p:grpSpPr>
        <p:sp>
          <p:nvSpPr>
            <p:cNvPr id="256" name="Oval 18">
              <a:extLst>
                <a:ext uri="{FF2B5EF4-FFF2-40B4-BE49-F238E27FC236}">
                  <a16:creationId xmlns:a16="http://schemas.microsoft.com/office/drawing/2014/main" id="{17D9F1CF-02C0-1624-5212-DDDFDE17F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1885951"/>
              <a:ext cx="165100" cy="7620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7" name="Oval 19">
              <a:extLst>
                <a:ext uri="{FF2B5EF4-FFF2-40B4-BE49-F238E27FC236}">
                  <a16:creationId xmlns:a16="http://schemas.microsoft.com/office/drawing/2014/main" id="{6B9DBB52-AE9E-9630-5AA8-D573586A2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2476" y="1811338"/>
              <a:ext cx="76200" cy="4445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8" name="Freeform 20">
              <a:extLst>
                <a:ext uri="{FF2B5EF4-FFF2-40B4-BE49-F238E27FC236}">
                  <a16:creationId xmlns:a16="http://schemas.microsoft.com/office/drawing/2014/main" id="{2664B7D1-0E3D-B489-3099-6FEE4127A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2476" y="1833563"/>
              <a:ext cx="76200" cy="68263"/>
            </a:xfrm>
            <a:custGeom>
              <a:avLst/>
              <a:gdLst>
                <a:gd name="T0" fmla="*/ 20 w 20"/>
                <a:gd name="T1" fmla="*/ 0 h 18"/>
                <a:gd name="T2" fmla="*/ 20 w 20"/>
                <a:gd name="T3" fmla="*/ 12 h 18"/>
                <a:gd name="T4" fmla="*/ 10 w 20"/>
                <a:gd name="T5" fmla="*/ 18 h 18"/>
                <a:gd name="T6" fmla="*/ 0 w 20"/>
                <a:gd name="T7" fmla="*/ 12 h 18"/>
                <a:gd name="T8" fmla="*/ 0 w 2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0" y="15"/>
                    <a:pt x="16" y="18"/>
                    <a:pt x="10" y="18"/>
                  </a:cubicBezTo>
                  <a:cubicBezTo>
                    <a:pt x="4" y="18"/>
                    <a:pt x="0" y="15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9" name="Oval 21">
              <a:extLst>
                <a:ext uri="{FF2B5EF4-FFF2-40B4-BE49-F238E27FC236}">
                  <a16:creationId xmlns:a16="http://schemas.microsoft.com/office/drawing/2014/main" id="{8BB94974-ECD8-B6A6-B40C-D230F5B20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1" y="1811338"/>
              <a:ext cx="74613" cy="4445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0" name="Freeform 22">
              <a:extLst>
                <a:ext uri="{FF2B5EF4-FFF2-40B4-BE49-F238E27FC236}">
                  <a16:creationId xmlns:a16="http://schemas.microsoft.com/office/drawing/2014/main" id="{32CCF83E-4345-A44C-4892-6CCECD81D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1" y="1833563"/>
              <a:ext cx="74613" cy="68263"/>
            </a:xfrm>
            <a:custGeom>
              <a:avLst/>
              <a:gdLst>
                <a:gd name="T0" fmla="*/ 20 w 20"/>
                <a:gd name="T1" fmla="*/ 0 h 18"/>
                <a:gd name="T2" fmla="*/ 20 w 20"/>
                <a:gd name="T3" fmla="*/ 12 h 18"/>
                <a:gd name="T4" fmla="*/ 10 w 20"/>
                <a:gd name="T5" fmla="*/ 18 h 18"/>
                <a:gd name="T6" fmla="*/ 0 w 20"/>
                <a:gd name="T7" fmla="*/ 12 h 18"/>
                <a:gd name="T8" fmla="*/ 0 w 2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0" y="15"/>
                    <a:pt x="16" y="18"/>
                    <a:pt x="10" y="18"/>
                  </a:cubicBezTo>
                  <a:cubicBezTo>
                    <a:pt x="4" y="18"/>
                    <a:pt x="0" y="15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1" name="Oval 23">
              <a:extLst>
                <a:ext uri="{FF2B5EF4-FFF2-40B4-BE49-F238E27FC236}">
                  <a16:creationId xmlns:a16="http://schemas.microsoft.com/office/drawing/2014/main" id="{74340806-BDE7-723F-AB65-539EDB9BD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2476" y="2066926"/>
              <a:ext cx="76200" cy="4445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2" name="Freeform 24">
              <a:extLst>
                <a:ext uri="{FF2B5EF4-FFF2-40B4-BE49-F238E27FC236}">
                  <a16:creationId xmlns:a16="http://schemas.microsoft.com/office/drawing/2014/main" id="{66FDEF41-6FF5-E8A4-F48B-C8D98A085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2476" y="2089151"/>
              <a:ext cx="76200" cy="68263"/>
            </a:xfrm>
            <a:custGeom>
              <a:avLst/>
              <a:gdLst>
                <a:gd name="T0" fmla="*/ 20 w 20"/>
                <a:gd name="T1" fmla="*/ 0 h 18"/>
                <a:gd name="T2" fmla="*/ 20 w 20"/>
                <a:gd name="T3" fmla="*/ 12 h 18"/>
                <a:gd name="T4" fmla="*/ 10 w 20"/>
                <a:gd name="T5" fmla="*/ 18 h 18"/>
                <a:gd name="T6" fmla="*/ 0 w 20"/>
                <a:gd name="T7" fmla="*/ 12 h 18"/>
                <a:gd name="T8" fmla="*/ 0 w 2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0" y="15"/>
                    <a:pt x="16" y="18"/>
                    <a:pt x="10" y="18"/>
                  </a:cubicBezTo>
                  <a:cubicBezTo>
                    <a:pt x="4" y="18"/>
                    <a:pt x="0" y="15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3" name="Oval 25">
              <a:extLst>
                <a:ext uri="{FF2B5EF4-FFF2-40B4-BE49-F238E27FC236}">
                  <a16:creationId xmlns:a16="http://schemas.microsoft.com/office/drawing/2014/main" id="{971664C0-7D59-CFB1-F96D-26ABF14CD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1" y="2066926"/>
              <a:ext cx="74613" cy="4445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4" name="Freeform 26">
              <a:extLst>
                <a:ext uri="{FF2B5EF4-FFF2-40B4-BE49-F238E27FC236}">
                  <a16:creationId xmlns:a16="http://schemas.microsoft.com/office/drawing/2014/main" id="{F7048E25-EC91-35E8-6DF5-A12BA6F6C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1" y="2089151"/>
              <a:ext cx="74613" cy="68263"/>
            </a:xfrm>
            <a:custGeom>
              <a:avLst/>
              <a:gdLst>
                <a:gd name="T0" fmla="*/ 20 w 20"/>
                <a:gd name="T1" fmla="*/ 0 h 18"/>
                <a:gd name="T2" fmla="*/ 20 w 20"/>
                <a:gd name="T3" fmla="*/ 12 h 18"/>
                <a:gd name="T4" fmla="*/ 10 w 20"/>
                <a:gd name="T5" fmla="*/ 18 h 18"/>
                <a:gd name="T6" fmla="*/ 0 w 20"/>
                <a:gd name="T7" fmla="*/ 12 h 18"/>
                <a:gd name="T8" fmla="*/ 0 w 2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0" y="15"/>
                    <a:pt x="16" y="18"/>
                    <a:pt x="10" y="18"/>
                  </a:cubicBezTo>
                  <a:cubicBezTo>
                    <a:pt x="4" y="18"/>
                    <a:pt x="0" y="15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5" name="Freeform 27">
              <a:extLst>
                <a:ext uri="{FF2B5EF4-FFF2-40B4-BE49-F238E27FC236}">
                  <a16:creationId xmlns:a16="http://schemas.microsoft.com/office/drawing/2014/main" id="{7DE0DD87-B31D-8FF6-7103-940C918E3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088" y="1984376"/>
              <a:ext cx="165100" cy="38100"/>
            </a:xfrm>
            <a:custGeom>
              <a:avLst/>
              <a:gdLst>
                <a:gd name="T0" fmla="*/ 44 w 44"/>
                <a:gd name="T1" fmla="*/ 0 h 10"/>
                <a:gd name="T2" fmla="*/ 22 w 44"/>
                <a:gd name="T3" fmla="*/ 10 h 10"/>
                <a:gd name="T4" fmla="*/ 0 w 44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10">
                  <a:moveTo>
                    <a:pt x="44" y="0"/>
                  </a:moveTo>
                  <a:cubicBezTo>
                    <a:pt x="44" y="6"/>
                    <a:pt x="34" y="10"/>
                    <a:pt x="22" y="10"/>
                  </a:cubicBezTo>
                  <a:cubicBezTo>
                    <a:pt x="10" y="10"/>
                    <a:pt x="0" y="6"/>
                    <a:pt x="0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6" name="Freeform 28">
              <a:extLst>
                <a:ext uri="{FF2B5EF4-FFF2-40B4-BE49-F238E27FC236}">
                  <a16:creationId xmlns:a16="http://schemas.microsoft.com/office/drawing/2014/main" id="{B88BB58E-0B06-5DAF-B861-AD9F045CA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088" y="1924051"/>
              <a:ext cx="165100" cy="157163"/>
            </a:xfrm>
            <a:custGeom>
              <a:avLst/>
              <a:gdLst>
                <a:gd name="T0" fmla="*/ 0 w 44"/>
                <a:gd name="T1" fmla="*/ 0 h 42"/>
                <a:gd name="T2" fmla="*/ 0 w 44"/>
                <a:gd name="T3" fmla="*/ 32 h 42"/>
                <a:gd name="T4" fmla="*/ 22 w 44"/>
                <a:gd name="T5" fmla="*/ 42 h 42"/>
                <a:gd name="T6" fmla="*/ 44 w 44"/>
                <a:gd name="T7" fmla="*/ 32 h 42"/>
                <a:gd name="T8" fmla="*/ 44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0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10" y="42"/>
                    <a:pt x="22" y="42"/>
                  </a:cubicBezTo>
                  <a:cubicBezTo>
                    <a:pt x="34" y="42"/>
                    <a:pt x="44" y="38"/>
                    <a:pt x="44" y="32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7" name="Line 29">
              <a:extLst>
                <a:ext uri="{FF2B5EF4-FFF2-40B4-BE49-F238E27FC236}">
                  <a16:creationId xmlns:a16="http://schemas.microsoft.com/office/drawing/2014/main" id="{FB53B7B5-03AF-6275-4B6B-D3103396E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0701" y="1901826"/>
              <a:ext cx="52388" cy="52388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8" name="Line 30">
              <a:extLst>
                <a:ext uri="{FF2B5EF4-FFF2-40B4-BE49-F238E27FC236}">
                  <a16:creationId xmlns:a16="http://schemas.microsoft.com/office/drawing/2014/main" id="{6F3DDD89-87A6-3C70-8E09-EDE17440BD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00701" y="2014538"/>
              <a:ext cx="52388" cy="52388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9" name="Line 31">
              <a:extLst>
                <a:ext uri="{FF2B5EF4-FFF2-40B4-BE49-F238E27FC236}">
                  <a16:creationId xmlns:a16="http://schemas.microsoft.com/office/drawing/2014/main" id="{3225B26F-6B2C-AB59-8C30-334244F714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18188" y="1901826"/>
              <a:ext cx="52388" cy="52388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0" name="Line 32">
              <a:extLst>
                <a:ext uri="{FF2B5EF4-FFF2-40B4-BE49-F238E27FC236}">
                  <a16:creationId xmlns:a16="http://schemas.microsoft.com/office/drawing/2014/main" id="{D586C9AA-240B-B4F4-0E90-B04265360D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18188" y="2014538"/>
              <a:ext cx="52388" cy="52388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74" name="Rectangle 273">
            <a:extLst>
              <a:ext uri="{FF2B5EF4-FFF2-40B4-BE49-F238E27FC236}">
                <a16:creationId xmlns:a16="http://schemas.microsoft.com/office/drawing/2014/main" id="{D6A90B4C-65D7-2DC9-82E5-09A5538B1622}"/>
              </a:ext>
            </a:extLst>
          </p:cNvPr>
          <p:cNvSpPr/>
          <p:nvPr/>
        </p:nvSpPr>
        <p:spPr>
          <a:xfrm>
            <a:off x="557893" y="1941194"/>
            <a:ext cx="1046068" cy="276577"/>
          </a:xfrm>
          <a:prstGeom prst="rect">
            <a:avLst/>
          </a:prstGeom>
          <a:solidFill>
            <a:schemeClr val="accent2">
              <a:lumMod val="20000"/>
              <a:lumOff val="80000"/>
              <a:alpha val="64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US" sz="900" dirty="0">
              <a:latin typeface="Nunito Sans Black" panose="00000A00000000000000" pitchFamily="2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B54EAEDA-B508-03CB-2761-3CFE30F5D3AC}"/>
              </a:ext>
            </a:extLst>
          </p:cNvPr>
          <p:cNvSpPr txBox="1"/>
          <p:nvPr/>
        </p:nvSpPr>
        <p:spPr>
          <a:xfrm>
            <a:off x="603051" y="1980737"/>
            <a:ext cx="434356" cy="19749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Startups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SMBs 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FF318107-C16A-133C-E557-EA3D3C5CE222}"/>
              </a:ext>
            </a:extLst>
          </p:cNvPr>
          <p:cNvSpPr txBox="1"/>
          <p:nvPr/>
        </p:nvSpPr>
        <p:spPr>
          <a:xfrm>
            <a:off x="1124445" y="1980737"/>
            <a:ext cx="434356" cy="184666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Enterprise Groups</a:t>
            </a: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85D01E58-F60B-6AF0-8E49-4FA6B9D54F85}"/>
              </a:ext>
            </a:extLst>
          </p:cNvPr>
          <p:cNvSpPr/>
          <p:nvPr/>
        </p:nvSpPr>
        <p:spPr>
          <a:xfrm>
            <a:off x="557893" y="1342991"/>
            <a:ext cx="1046068" cy="455329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US" sz="900" dirty="0">
              <a:latin typeface="Nunito Sans Black" panose="00000A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93F24A7-CE89-2891-D472-8405F562563B}"/>
              </a:ext>
            </a:extLst>
          </p:cNvPr>
          <p:cNvSpPr txBox="1"/>
          <p:nvPr/>
        </p:nvSpPr>
        <p:spPr>
          <a:xfrm>
            <a:off x="603051" y="1360419"/>
            <a:ext cx="434356" cy="407804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Open AI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Perplexity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Anthropic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Grok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64B8DAE-AA0E-1E43-93B0-65E40577CCF2}"/>
              </a:ext>
            </a:extLst>
          </p:cNvPr>
          <p:cNvSpPr txBox="1"/>
          <p:nvPr/>
        </p:nvSpPr>
        <p:spPr>
          <a:xfrm>
            <a:off x="1124445" y="1360419"/>
            <a:ext cx="434356" cy="39498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xAI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Finserv</a:t>
            </a: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 (GS, JPMC)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Insurance</a:t>
            </a: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8059B47C-06B2-FB8A-4A86-59CE5A7A612A}"/>
              </a:ext>
            </a:extLst>
          </p:cNvPr>
          <p:cNvGrpSpPr/>
          <p:nvPr/>
        </p:nvGrpSpPr>
        <p:grpSpPr>
          <a:xfrm>
            <a:off x="1080135" y="1135649"/>
            <a:ext cx="1706867" cy="207342"/>
            <a:chOff x="1346835" y="1135649"/>
            <a:chExt cx="1706867" cy="207342"/>
          </a:xfrm>
        </p:grpSpPr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6890A6F5-746D-F897-C0FD-2FD2C3AA4BA3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27" y="1135649"/>
              <a:ext cx="0" cy="207342"/>
            </a:xfrm>
            <a:prstGeom prst="line">
              <a:avLst/>
            </a:prstGeom>
            <a:solidFill>
              <a:schemeClr val="accent1">
                <a:lumMod val="20000"/>
                <a:lumOff val="80000"/>
                <a:alpha val="64000"/>
              </a:schemeClr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AE0BA773-4C2A-4661-444A-7A50D1DB90C6}"/>
                </a:ext>
              </a:extLst>
            </p:cNvPr>
            <p:cNvCxnSpPr>
              <a:cxnSpLocks/>
            </p:cNvCxnSpPr>
            <p:nvPr/>
          </p:nvCxnSpPr>
          <p:spPr>
            <a:xfrm>
              <a:off x="1346835" y="1135649"/>
              <a:ext cx="1706867" cy="0"/>
            </a:xfrm>
            <a:prstGeom prst="line">
              <a:avLst/>
            </a:prstGeom>
            <a:solidFill>
              <a:schemeClr val="accent1">
                <a:lumMod val="20000"/>
                <a:lumOff val="80000"/>
                <a:alpha val="64000"/>
              </a:schemeClr>
            </a:solidFill>
            <a:ln w="9525">
              <a:solidFill>
                <a:schemeClr val="accent1"/>
              </a:solidFill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8990DA5-F10A-051E-5F4E-490EE6B354D5}"/>
              </a:ext>
            </a:extLst>
          </p:cNvPr>
          <p:cNvSpPr/>
          <p:nvPr/>
        </p:nvSpPr>
        <p:spPr>
          <a:xfrm rot="16200000">
            <a:off x="7211918" y="2629557"/>
            <a:ext cx="3086099" cy="3796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Nunito Sans Black" panose="00000A00000000000000" pitchFamily="2" charset="0"/>
              </a:rPr>
              <a:t>ENERGY, FIBER AND LAND</a:t>
            </a:r>
          </a:p>
        </p:txBody>
      </p:sp>
    </p:spTree>
    <p:extLst>
      <p:ext uri="{BB962C8B-B14F-4D97-AF65-F5344CB8AC3E}">
        <p14:creationId xmlns:p14="http://schemas.microsoft.com/office/powerpoint/2010/main" val="19631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animBg="1"/>
      <p:bldP spid="91" grpId="0"/>
      <p:bldP spid="274" grpId="0" animBg="1"/>
      <p:bldP spid="2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96FFD-1306-C9FA-4EA6-1289A590D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8EC04F37-196A-3DAC-4FC2-B826731B6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040" t="17481" r="38198" b="17481"/>
          <a:stretch/>
        </p:blipFill>
        <p:spPr>
          <a:xfrm>
            <a:off x="7277100" y="0"/>
            <a:ext cx="1882800" cy="5143500"/>
          </a:xfrm>
          <a:custGeom>
            <a:avLst/>
            <a:gdLst>
              <a:gd name="connsiteX0" fmla="*/ 0 w 1882800"/>
              <a:gd name="connsiteY0" fmla="*/ 0 h 5143500"/>
              <a:gd name="connsiteX1" fmla="*/ 1882800 w 1882800"/>
              <a:gd name="connsiteY1" fmla="*/ 0 h 5143500"/>
              <a:gd name="connsiteX2" fmla="*/ 1882800 w 1882800"/>
              <a:gd name="connsiteY2" fmla="*/ 5143500 h 5143500"/>
              <a:gd name="connsiteX3" fmla="*/ 0 w 18828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800" h="5143500">
                <a:moveTo>
                  <a:pt x="0" y="0"/>
                </a:moveTo>
                <a:lnTo>
                  <a:pt x="1882800" y="0"/>
                </a:lnTo>
                <a:lnTo>
                  <a:pt x="18828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id="{AB46A20C-C202-3C20-E03C-BE669FC23C43}"/>
              </a:ext>
            </a:extLst>
          </p:cNvPr>
          <p:cNvSpPr/>
          <p:nvPr/>
        </p:nvSpPr>
        <p:spPr>
          <a:xfrm>
            <a:off x="7277100" y="-2250"/>
            <a:ext cx="1882800" cy="514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654782-A428-7805-A7E1-1315D96AEE17}"/>
              </a:ext>
            </a:extLst>
          </p:cNvPr>
          <p:cNvSpPr/>
          <p:nvPr/>
        </p:nvSpPr>
        <p:spPr>
          <a:xfrm>
            <a:off x="266700" y="1276350"/>
            <a:ext cx="8229600" cy="30861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D7386-C377-DF2D-B1A5-3735F2E11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98" y="457201"/>
            <a:ext cx="8339201" cy="341632"/>
          </a:xfrm>
        </p:spPr>
        <p:txBody>
          <a:bodyPr>
            <a:spAutoFit/>
          </a:bodyPr>
          <a:lstStyle/>
          <a:p>
            <a:r>
              <a:rPr lang="en-US" dirty="0"/>
              <a:t>Soluna AI Market Map </a:t>
            </a:r>
            <a:r>
              <a:rPr lang="en-US" sz="2000" dirty="0">
                <a:solidFill>
                  <a:schemeClr val="accent2"/>
                </a:solidFill>
              </a:rPr>
              <a:t>(t=12-24 month)</a:t>
            </a:r>
            <a:r>
              <a:rPr lang="en-US" sz="2000" dirty="0"/>
              <a:t> 2025-01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607856-80BD-7FB6-D768-C2707E1FB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34399" y="4705350"/>
            <a:ext cx="382911" cy="263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0121BF-3C56-67B0-3874-3C4065A53503}"/>
              </a:ext>
            </a:extLst>
          </p:cNvPr>
          <p:cNvSpPr/>
          <p:nvPr/>
        </p:nvSpPr>
        <p:spPr>
          <a:xfrm rot="16200000">
            <a:off x="-135816" y="1593108"/>
            <a:ext cx="879917" cy="3796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US" sz="900">
                <a:latin typeface="Nunito Sans Black" panose="00000A00000000000000" pitchFamily="2" charset="0"/>
              </a:rPr>
              <a:t>WHO</a:t>
            </a:r>
            <a:endParaRPr lang="en-US" sz="900" dirty="0">
              <a:latin typeface="Nunito Sans Black" panose="00000A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1A35B-19DD-66B5-FA09-F414A0F54213}"/>
              </a:ext>
            </a:extLst>
          </p:cNvPr>
          <p:cNvSpPr/>
          <p:nvPr/>
        </p:nvSpPr>
        <p:spPr>
          <a:xfrm rot="16200000">
            <a:off x="-135816" y="2629559"/>
            <a:ext cx="879917" cy="3796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US" sz="900" dirty="0">
                <a:latin typeface="Nunito Sans Black" panose="00000A00000000000000" pitchFamily="2" charset="0"/>
              </a:rPr>
              <a:t>WHAT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162F7-C0EF-9C51-91BD-BD9B3E8D1DBA}"/>
              </a:ext>
            </a:extLst>
          </p:cNvPr>
          <p:cNvSpPr/>
          <p:nvPr/>
        </p:nvSpPr>
        <p:spPr>
          <a:xfrm rot="16200000">
            <a:off x="-135816" y="3666008"/>
            <a:ext cx="879917" cy="3796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US" sz="900" dirty="0">
                <a:latin typeface="Nunito Sans Black" panose="00000A00000000000000" pitchFamily="2" charset="0"/>
              </a:rPr>
              <a:t>SEGMENT</a:t>
            </a:r>
          </a:p>
        </p:txBody>
      </p:sp>
      <p:cxnSp>
        <p:nvCxnSpPr>
          <p:cNvPr id="38" name="Google Shape;928;p146">
            <a:extLst>
              <a:ext uri="{FF2B5EF4-FFF2-40B4-BE49-F238E27FC236}">
                <a16:creationId xmlns:a16="http://schemas.microsoft.com/office/drawing/2014/main" id="{10D9C004-3770-D3C2-7AA3-8711964E95EC}"/>
              </a:ext>
            </a:extLst>
          </p:cNvPr>
          <p:cNvCxnSpPr>
            <a:cxnSpLocks/>
          </p:cNvCxnSpPr>
          <p:nvPr/>
        </p:nvCxnSpPr>
        <p:spPr>
          <a:xfrm flipH="1">
            <a:off x="266173" y="3337625"/>
            <a:ext cx="8146307" cy="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oogle Shape;928;p146">
            <a:extLst>
              <a:ext uri="{FF2B5EF4-FFF2-40B4-BE49-F238E27FC236}">
                <a16:creationId xmlns:a16="http://schemas.microsoft.com/office/drawing/2014/main" id="{1196981B-E9D8-A3DB-E878-1375DB076460}"/>
              </a:ext>
            </a:extLst>
          </p:cNvPr>
          <p:cNvCxnSpPr>
            <a:cxnSpLocks/>
          </p:cNvCxnSpPr>
          <p:nvPr/>
        </p:nvCxnSpPr>
        <p:spPr>
          <a:xfrm flipH="1">
            <a:off x="266173" y="2301175"/>
            <a:ext cx="8146307" cy="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449D4E71-90FA-CB85-BA5A-BE2FF54DF839}"/>
              </a:ext>
            </a:extLst>
          </p:cNvPr>
          <p:cNvSpPr/>
          <p:nvPr/>
        </p:nvSpPr>
        <p:spPr>
          <a:xfrm>
            <a:off x="3928110" y="971550"/>
            <a:ext cx="2271038" cy="3390899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US" sz="900" dirty="0">
              <a:latin typeface="Nunito Sans Black" panose="00000A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0534B5-8CA7-0651-2949-114C91299E17}"/>
              </a:ext>
            </a:extLst>
          </p:cNvPr>
          <p:cNvSpPr/>
          <p:nvPr/>
        </p:nvSpPr>
        <p:spPr>
          <a:xfrm>
            <a:off x="557893" y="3415893"/>
            <a:ext cx="1046068" cy="879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2"/>
                </a:solidFill>
                <a:latin typeface="Nunito Sans Black" panose="00000A00000000000000" pitchFamily="2" charset="0"/>
              </a:rPr>
              <a:t>End-User Customers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2368D3-BC42-57A2-5EFB-BEDA90798975}"/>
              </a:ext>
            </a:extLst>
          </p:cNvPr>
          <p:cNvSpPr/>
          <p:nvPr/>
        </p:nvSpPr>
        <p:spPr>
          <a:xfrm>
            <a:off x="1695276" y="3415893"/>
            <a:ext cx="1046068" cy="879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2"/>
                </a:solidFill>
                <a:latin typeface="Nunito Sans Black" panose="00000A00000000000000" pitchFamily="2" charset="0"/>
              </a:rPr>
              <a:t>Consultants / Professional Services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566CFA-9E5F-240B-9D86-0B2531442E1F}"/>
              </a:ext>
            </a:extLst>
          </p:cNvPr>
          <p:cNvSpPr/>
          <p:nvPr/>
        </p:nvSpPr>
        <p:spPr>
          <a:xfrm>
            <a:off x="2832659" y="3415893"/>
            <a:ext cx="1046068" cy="879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Nunito Sans Black" panose="00000A00000000000000" pitchFamily="2" charset="0"/>
              </a:rPr>
              <a:t>Brokers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5BEE54-1E02-6E1C-03EE-BF9551760E96}"/>
              </a:ext>
            </a:extLst>
          </p:cNvPr>
          <p:cNvSpPr/>
          <p:nvPr/>
        </p:nvSpPr>
        <p:spPr>
          <a:xfrm>
            <a:off x="3970042" y="3415893"/>
            <a:ext cx="2183447" cy="8799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Nunito Sans Black" panose="00000A00000000000000" pitchFamily="2" charset="0"/>
              </a:rPr>
              <a:t>Software / Aggregators / Marketplaces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BF9D4B-EE5B-F7A2-10A8-6D11896F80AE}"/>
              </a:ext>
            </a:extLst>
          </p:cNvPr>
          <p:cNvSpPr/>
          <p:nvPr/>
        </p:nvSpPr>
        <p:spPr>
          <a:xfrm>
            <a:off x="6244809" y="3415893"/>
            <a:ext cx="1046068" cy="879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2"/>
                </a:solidFill>
                <a:latin typeface="Nunito Sans Black" panose="00000A00000000000000" pitchFamily="2" charset="0"/>
              </a:rPr>
              <a:t>OEMs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38B3CD-98B9-2223-489C-57BB68211467}"/>
              </a:ext>
            </a:extLst>
          </p:cNvPr>
          <p:cNvSpPr/>
          <p:nvPr/>
        </p:nvSpPr>
        <p:spPr>
          <a:xfrm>
            <a:off x="7382196" y="3415893"/>
            <a:ext cx="1046068" cy="879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tlCol="0" anchor="t"/>
          <a:lstStyle/>
          <a:p>
            <a:r>
              <a:rPr lang="en-US" sz="800" dirty="0">
                <a:solidFill>
                  <a:schemeClr val="accent2"/>
                </a:solidFill>
                <a:latin typeface="Nunito Sans Black" panose="00000A00000000000000" pitchFamily="2" charset="0"/>
              </a:rPr>
              <a:t>Data Centers / Co-location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425755F-E3D7-B8C4-8B5A-F3CCF55F509F}"/>
              </a:ext>
            </a:extLst>
          </p:cNvPr>
          <p:cNvSpPr/>
          <p:nvPr/>
        </p:nvSpPr>
        <p:spPr>
          <a:xfrm>
            <a:off x="3970042" y="1009649"/>
            <a:ext cx="2183453" cy="2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US" sz="900" dirty="0">
                <a:latin typeface="Nunito Sans Black" panose="00000A00000000000000" pitchFamily="2" charset="0"/>
              </a:rPr>
              <a:t>HYPERSCALERS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98B098-E830-454D-6353-EC5CEA79D175}"/>
              </a:ext>
            </a:extLst>
          </p:cNvPr>
          <p:cNvSpPr txBox="1"/>
          <p:nvPr/>
        </p:nvSpPr>
        <p:spPr>
          <a:xfrm>
            <a:off x="603051" y="2542402"/>
            <a:ext cx="955751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AI startups, traditional gov/sovereign funds, traditional enterprises who need AI compute to run training + inferencing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57B61E-5CF9-660E-1C70-07BFF4692908}"/>
              </a:ext>
            </a:extLst>
          </p:cNvPr>
          <p:cNvSpPr txBox="1"/>
          <p:nvPr/>
        </p:nvSpPr>
        <p:spPr>
          <a:xfrm>
            <a:off x="1740435" y="2542402"/>
            <a:ext cx="955751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Provide expertise to enterprises in the form of market evaluation, RFPs, staff augmentation, implementation services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D9BB6C-B0D9-8736-2C57-3C71677B3949}"/>
              </a:ext>
            </a:extLst>
          </p:cNvPr>
          <p:cNvSpPr txBox="1"/>
          <p:nvPr/>
        </p:nvSpPr>
        <p:spPr>
          <a:xfrm>
            <a:off x="2877819" y="2542402"/>
            <a:ext cx="955751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solidFill>
                  <a:schemeClr val="bg1">
                    <a:lumMod val="85000"/>
                  </a:schemeClr>
                </a:solidFill>
                <a:latin typeface="Nunito Sans" pitchFamily="2" charset="77"/>
                <a:cs typeface="Arial" panose="020B0604020202020204" pitchFamily="34" charset="0"/>
              </a:rPr>
              <a:t>Service as GTM intermediaries to source demand for </a:t>
            </a:r>
            <a:r>
              <a:rPr lang="en-US" sz="600" dirty="0" err="1">
                <a:solidFill>
                  <a:schemeClr val="bg1">
                    <a:lumMod val="85000"/>
                  </a:schemeClr>
                </a:solidFill>
                <a:latin typeface="Nunito Sans" pitchFamily="2" charset="77"/>
                <a:cs typeface="Arial" panose="020B0604020202020204" pitchFamily="34" charset="0"/>
              </a:rPr>
              <a:t>Neoclouds</a:t>
            </a:r>
            <a:r>
              <a:rPr lang="en-US" sz="600" dirty="0">
                <a:solidFill>
                  <a:schemeClr val="bg1">
                    <a:lumMod val="85000"/>
                  </a:schemeClr>
                </a:solidFill>
                <a:latin typeface="Nunito Sans" pitchFamily="2" charset="77"/>
                <a:cs typeface="Arial" panose="020B0604020202020204" pitchFamily="34" charset="0"/>
              </a:rPr>
              <a:t> &amp; Aggregators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C618BC-9854-364F-4CBC-D3299DCE6543}"/>
              </a:ext>
            </a:extLst>
          </p:cNvPr>
          <p:cNvSpPr txBox="1"/>
          <p:nvPr/>
        </p:nvSpPr>
        <p:spPr>
          <a:xfrm>
            <a:off x="4015204" y="2542402"/>
            <a:ext cx="2092968" cy="50013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Aggregates supply + demand to service smaller customers who need less than [&lt;5k] GPUs</a:t>
            </a:r>
          </a:p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Provide specialized AI cloud services to “customers” – primarily AI </a:t>
            </a: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hyperscalers</a:t>
            </a: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 &amp; startups who need &gt;10,000 GPUs for training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04DE75-5C73-0CC8-6E60-5310CB95BA7C}"/>
              </a:ext>
            </a:extLst>
          </p:cNvPr>
          <p:cNvSpPr txBox="1"/>
          <p:nvPr/>
        </p:nvSpPr>
        <p:spPr>
          <a:xfrm>
            <a:off x="5152588" y="2542402"/>
            <a:ext cx="955751" cy="9233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949AA1-76E1-F047-F37E-518400E274F3}"/>
              </a:ext>
            </a:extLst>
          </p:cNvPr>
          <p:cNvSpPr txBox="1"/>
          <p:nvPr/>
        </p:nvSpPr>
        <p:spPr>
          <a:xfrm>
            <a:off x="6289972" y="2542402"/>
            <a:ext cx="955751" cy="18466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Sell hardware, software </a:t>
            </a:r>
            <a:br>
              <a:rPr lang="en-US" sz="600" dirty="0">
                <a:latin typeface="Nunito Sans" pitchFamily="2" charset="77"/>
                <a:cs typeface="Arial" panose="020B0604020202020204" pitchFamily="34" charset="0"/>
              </a:rPr>
            </a:b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&amp; services for AI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666D44-6B86-6924-B434-679C0DBE9988}"/>
              </a:ext>
            </a:extLst>
          </p:cNvPr>
          <p:cNvSpPr txBox="1"/>
          <p:nvPr/>
        </p:nvSpPr>
        <p:spPr>
          <a:xfrm>
            <a:off x="7427354" y="2542402"/>
            <a:ext cx="955751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Provide AI-ready data centers for single-tenant lease or co-location services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DFF23AB-1F30-15D4-C831-9DB9C815488F}"/>
              </a:ext>
            </a:extLst>
          </p:cNvPr>
          <p:cNvCxnSpPr>
            <a:cxnSpLocks/>
          </p:cNvCxnSpPr>
          <p:nvPr/>
        </p:nvCxnSpPr>
        <p:spPr>
          <a:xfrm>
            <a:off x="1649619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0C7B3F3-B192-D343-B72F-8B86513295DA}"/>
              </a:ext>
            </a:extLst>
          </p:cNvPr>
          <p:cNvCxnSpPr>
            <a:cxnSpLocks/>
          </p:cNvCxnSpPr>
          <p:nvPr/>
        </p:nvCxnSpPr>
        <p:spPr>
          <a:xfrm>
            <a:off x="2787002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21C2260-BE2F-99FA-3EA8-5DF0774A38BF}"/>
              </a:ext>
            </a:extLst>
          </p:cNvPr>
          <p:cNvCxnSpPr>
            <a:cxnSpLocks/>
          </p:cNvCxnSpPr>
          <p:nvPr/>
        </p:nvCxnSpPr>
        <p:spPr>
          <a:xfrm>
            <a:off x="3924385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B7993C0-74DF-DE36-A543-A4E436ED56EA}"/>
              </a:ext>
            </a:extLst>
          </p:cNvPr>
          <p:cNvCxnSpPr>
            <a:cxnSpLocks/>
          </p:cNvCxnSpPr>
          <p:nvPr/>
        </p:nvCxnSpPr>
        <p:spPr>
          <a:xfrm>
            <a:off x="6199151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A5C551C-7C80-B724-772A-33A382D8D68B}"/>
              </a:ext>
            </a:extLst>
          </p:cNvPr>
          <p:cNvCxnSpPr>
            <a:cxnSpLocks/>
          </p:cNvCxnSpPr>
          <p:nvPr/>
        </p:nvCxnSpPr>
        <p:spPr>
          <a:xfrm>
            <a:off x="7336534" y="1342992"/>
            <a:ext cx="0" cy="295281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792A827-B6F7-5F49-F573-253F0742A3AC}"/>
              </a:ext>
            </a:extLst>
          </p:cNvPr>
          <p:cNvSpPr txBox="1"/>
          <p:nvPr/>
        </p:nvSpPr>
        <p:spPr>
          <a:xfrm>
            <a:off x="1740435" y="1360419"/>
            <a:ext cx="434356" cy="710451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HPE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Dell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Deloitte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Accenture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Cap Gemini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D1926E6-AC0B-8937-687A-A8DB8A7470A5}"/>
              </a:ext>
            </a:extLst>
          </p:cNvPr>
          <p:cNvSpPr txBox="1"/>
          <p:nvPr/>
        </p:nvSpPr>
        <p:spPr>
          <a:xfrm>
            <a:off x="2877819" y="1360419"/>
            <a:ext cx="955584" cy="302647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it-IT" sz="600" dirty="0">
                <a:solidFill>
                  <a:schemeClr val="bg1">
                    <a:lumMod val="85000"/>
                  </a:schemeClr>
                </a:solidFill>
                <a:latin typeface="Nunito Sans" pitchFamily="2" charset="77"/>
                <a:cs typeface="Arial" panose="020B0604020202020204" pitchFamily="34" charset="0"/>
              </a:rPr>
              <a:t>Global Scale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it-IT" sz="600" dirty="0">
                <a:solidFill>
                  <a:schemeClr val="bg1">
                    <a:lumMod val="85000"/>
                  </a:schemeClr>
                </a:solidFill>
                <a:latin typeface="Nunito Sans" pitchFamily="2" charset="77"/>
                <a:cs typeface="Arial" panose="020B0604020202020204" pitchFamily="34" charset="0"/>
              </a:rPr>
              <a:t>Prime Intellect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it-IT" sz="600" dirty="0">
                <a:solidFill>
                  <a:schemeClr val="bg1">
                    <a:lumMod val="85000"/>
                  </a:schemeClr>
                </a:solidFill>
                <a:latin typeface="Nunito Sans" pitchFamily="2" charset="77"/>
                <a:cs typeface="Arial" panose="020B0604020202020204" pitchFamily="34" charset="0"/>
              </a:rPr>
              <a:t>Data Canopy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98DB3D9-FFE4-BAF8-6616-8A8140E3FB01}"/>
              </a:ext>
            </a:extLst>
          </p:cNvPr>
          <p:cNvSpPr txBox="1"/>
          <p:nvPr/>
        </p:nvSpPr>
        <p:spPr>
          <a:xfrm>
            <a:off x="6289972" y="1360419"/>
            <a:ext cx="434356" cy="39498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HPE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Dell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Super Micro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CF24FB4-002D-D78E-FE85-3D79D53D35B4}"/>
              </a:ext>
            </a:extLst>
          </p:cNvPr>
          <p:cNvSpPr txBox="1"/>
          <p:nvPr/>
        </p:nvSpPr>
        <p:spPr>
          <a:xfrm>
            <a:off x="7427354" y="1360419"/>
            <a:ext cx="434356" cy="407804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Switch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Equinix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Q Scale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Atnorth</a:t>
            </a: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5057AE-B206-ECCA-D82F-E77CC7BD5854}"/>
              </a:ext>
            </a:extLst>
          </p:cNvPr>
          <p:cNvSpPr txBox="1"/>
          <p:nvPr/>
        </p:nvSpPr>
        <p:spPr>
          <a:xfrm>
            <a:off x="2261830" y="1360419"/>
            <a:ext cx="434356" cy="302647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Advizex</a:t>
            </a:r>
            <a:endParaRPr lang="en-US" sz="600" dirty="0">
              <a:latin typeface="Nunito Sans" pitchFamily="2" charset="77"/>
              <a:cs typeface="Arial" panose="020B0604020202020204" pitchFamily="34" charset="0"/>
            </a:endParaRP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WWT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NVIDIA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0ACE55B-9C4C-ED78-16C0-F4EBAA335F03}"/>
              </a:ext>
            </a:extLst>
          </p:cNvPr>
          <p:cNvSpPr txBox="1"/>
          <p:nvPr/>
        </p:nvSpPr>
        <p:spPr>
          <a:xfrm>
            <a:off x="6811366" y="1360419"/>
            <a:ext cx="434356" cy="19749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Lenovo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NVIDIA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48EB50E-0E95-8B60-8D50-8CA7E89FCAC9}"/>
              </a:ext>
            </a:extLst>
          </p:cNvPr>
          <p:cNvSpPr txBox="1"/>
          <p:nvPr/>
        </p:nvSpPr>
        <p:spPr>
          <a:xfrm>
            <a:off x="7948749" y="1360419"/>
            <a:ext cx="434356" cy="39498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OVH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[NVIDIA]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[Soluna Infra]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F6B5358-D4D1-F422-C2A9-173A042AD10B}"/>
              </a:ext>
            </a:extLst>
          </p:cNvPr>
          <p:cNvSpPr txBox="1"/>
          <p:nvPr/>
        </p:nvSpPr>
        <p:spPr>
          <a:xfrm>
            <a:off x="3924384" y="4512313"/>
            <a:ext cx="2271599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 defTabSz="685800" eaLnBrk="0" fontAlgn="base" hangingPunct="0">
              <a:spcAft>
                <a:spcPts val="300"/>
              </a:spcAft>
              <a:buClr>
                <a:srgbClr val="ED7D31"/>
              </a:buClr>
              <a:defRPr/>
            </a:pPr>
            <a:r>
              <a:rPr lang="en-US" sz="800" b="1" dirty="0">
                <a:latin typeface="Nunito Sans ExtraBold" pitchFamily="2" charset="0"/>
                <a:cs typeface="Arial" panose="020B0604020202020204" pitchFamily="34" charset="0"/>
              </a:rPr>
              <a:t>AI Compute Services</a:t>
            </a:r>
          </a:p>
        </p:txBody>
      </p:sp>
      <p:cxnSp>
        <p:nvCxnSpPr>
          <p:cNvPr id="92" name="Google Shape;928;p146">
            <a:extLst>
              <a:ext uri="{FF2B5EF4-FFF2-40B4-BE49-F238E27FC236}">
                <a16:creationId xmlns:a16="http://schemas.microsoft.com/office/drawing/2014/main" id="{15F8FD96-83A5-E3C1-E4F5-1BB6D9783153}"/>
              </a:ext>
            </a:extLst>
          </p:cNvPr>
          <p:cNvCxnSpPr>
            <a:cxnSpLocks/>
          </p:cNvCxnSpPr>
          <p:nvPr/>
        </p:nvCxnSpPr>
        <p:spPr>
          <a:xfrm flipH="1">
            <a:off x="3927548" y="4430613"/>
            <a:ext cx="2271600" cy="0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66C99C9-C5C0-9F7B-001B-02385965BBC4}"/>
              </a:ext>
            </a:extLst>
          </p:cNvPr>
          <p:cNvGrpSpPr/>
          <p:nvPr/>
        </p:nvGrpSpPr>
        <p:grpSpPr>
          <a:xfrm>
            <a:off x="684893" y="3553905"/>
            <a:ext cx="160441" cy="153499"/>
            <a:chOff x="4127500" y="2909888"/>
            <a:chExt cx="330200" cy="315913"/>
          </a:xfrm>
        </p:grpSpPr>
        <p:sp>
          <p:nvSpPr>
            <p:cNvPr id="194" name="Oval 268">
              <a:extLst>
                <a:ext uri="{FF2B5EF4-FFF2-40B4-BE49-F238E27FC236}">
                  <a16:creationId xmlns:a16="http://schemas.microsoft.com/office/drawing/2014/main" id="{65E7335D-AE28-C25A-E0AD-E17AAA04D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725" y="3060701"/>
              <a:ext cx="76200" cy="74613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Freeform 269">
              <a:extLst>
                <a:ext uri="{FF2B5EF4-FFF2-40B4-BE49-F238E27FC236}">
                  <a16:creationId xmlns:a16="http://schemas.microsoft.com/office/drawing/2014/main" id="{60EC90DA-BB88-65ED-7B5C-3D8AB9BF1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135313"/>
              <a:ext cx="109538" cy="60325"/>
            </a:xfrm>
            <a:custGeom>
              <a:avLst/>
              <a:gdLst>
                <a:gd name="T0" fmla="*/ 22 w 29"/>
                <a:gd name="T1" fmla="*/ 16 h 16"/>
                <a:gd name="T2" fmla="*/ 0 w 29"/>
                <a:gd name="T3" fmla="*/ 16 h 16"/>
                <a:gd name="T4" fmla="*/ 16 w 29"/>
                <a:gd name="T5" fmla="*/ 0 h 16"/>
                <a:gd name="T6" fmla="*/ 29 w 29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2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1" y="0"/>
                    <a:pt x="26" y="3"/>
                    <a:pt x="29" y="7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6" name="Oval 270">
              <a:extLst>
                <a:ext uri="{FF2B5EF4-FFF2-40B4-BE49-F238E27FC236}">
                  <a16:creationId xmlns:a16="http://schemas.microsoft.com/office/drawing/2014/main" id="{DE077E5B-C666-CEDD-4E80-22C80EC45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863" y="3060701"/>
              <a:ext cx="74613" cy="74613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7" name="Freeform 271">
              <a:extLst>
                <a:ext uri="{FF2B5EF4-FFF2-40B4-BE49-F238E27FC236}">
                  <a16:creationId xmlns:a16="http://schemas.microsoft.com/office/drawing/2014/main" id="{18FCD53E-C66C-87BE-C62C-B0872AFE0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750" y="3135313"/>
              <a:ext cx="107950" cy="60325"/>
            </a:xfrm>
            <a:custGeom>
              <a:avLst/>
              <a:gdLst>
                <a:gd name="T0" fmla="*/ 0 w 29"/>
                <a:gd name="T1" fmla="*/ 7 h 16"/>
                <a:gd name="T2" fmla="*/ 13 w 29"/>
                <a:gd name="T3" fmla="*/ 0 h 16"/>
                <a:gd name="T4" fmla="*/ 29 w 29"/>
                <a:gd name="T5" fmla="*/ 16 h 16"/>
                <a:gd name="T6" fmla="*/ 7 w 29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7"/>
                  </a:moveTo>
                  <a:cubicBezTo>
                    <a:pt x="3" y="3"/>
                    <a:pt x="8" y="0"/>
                    <a:pt x="13" y="0"/>
                  </a:cubicBezTo>
                  <a:cubicBezTo>
                    <a:pt x="22" y="0"/>
                    <a:pt x="29" y="7"/>
                    <a:pt x="29" y="16"/>
                  </a:cubicBezTo>
                  <a:cubicBezTo>
                    <a:pt x="7" y="16"/>
                    <a:pt x="7" y="16"/>
                    <a:pt x="7" y="16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8" name="Oval 272">
              <a:extLst>
                <a:ext uri="{FF2B5EF4-FFF2-40B4-BE49-F238E27FC236}">
                  <a16:creationId xmlns:a16="http://schemas.microsoft.com/office/drawing/2014/main" id="{9AE13CEA-9407-B94B-5429-FC7BC2E68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0213" y="3030538"/>
              <a:ext cx="104775" cy="109538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9" name="Freeform 273">
              <a:extLst>
                <a:ext uri="{FF2B5EF4-FFF2-40B4-BE49-F238E27FC236}">
                  <a16:creationId xmlns:a16="http://schemas.microsoft.com/office/drawing/2014/main" id="{5A27C5D4-CA92-3739-A5FC-A2FF13D44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3" y="2986088"/>
              <a:ext cx="157163" cy="36513"/>
            </a:xfrm>
            <a:custGeom>
              <a:avLst/>
              <a:gdLst>
                <a:gd name="T0" fmla="*/ 0 w 42"/>
                <a:gd name="T1" fmla="*/ 10 h 10"/>
                <a:gd name="T2" fmla="*/ 21 w 42"/>
                <a:gd name="T3" fmla="*/ 0 h 10"/>
                <a:gd name="T4" fmla="*/ 42 w 4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10">
                  <a:moveTo>
                    <a:pt x="0" y="10"/>
                  </a:moveTo>
                  <a:cubicBezTo>
                    <a:pt x="5" y="4"/>
                    <a:pt x="13" y="0"/>
                    <a:pt x="21" y="0"/>
                  </a:cubicBezTo>
                  <a:cubicBezTo>
                    <a:pt x="29" y="0"/>
                    <a:pt x="37" y="4"/>
                    <a:pt x="42" y="1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0" name="Freeform 274">
              <a:extLst>
                <a:ext uri="{FF2B5EF4-FFF2-40B4-BE49-F238E27FC236}">
                  <a16:creationId xmlns:a16="http://schemas.microsoft.com/office/drawing/2014/main" id="{6054851C-BD0C-D3D1-F74A-AE7528EC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5" y="2947988"/>
              <a:ext cx="211138" cy="49213"/>
            </a:xfrm>
            <a:custGeom>
              <a:avLst/>
              <a:gdLst>
                <a:gd name="T0" fmla="*/ 0 w 56"/>
                <a:gd name="T1" fmla="*/ 13 h 13"/>
                <a:gd name="T2" fmla="*/ 28 w 56"/>
                <a:gd name="T3" fmla="*/ 0 h 13"/>
                <a:gd name="T4" fmla="*/ 56 w 5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13">
                  <a:moveTo>
                    <a:pt x="0" y="13"/>
                  </a:moveTo>
                  <a:cubicBezTo>
                    <a:pt x="7" y="5"/>
                    <a:pt x="17" y="0"/>
                    <a:pt x="28" y="0"/>
                  </a:cubicBezTo>
                  <a:cubicBezTo>
                    <a:pt x="39" y="0"/>
                    <a:pt x="49" y="5"/>
                    <a:pt x="56" y="13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1" name="Freeform 275">
              <a:extLst>
                <a:ext uri="{FF2B5EF4-FFF2-40B4-BE49-F238E27FC236}">
                  <a16:creationId xmlns:a16="http://schemas.microsoft.com/office/drawing/2014/main" id="{D73498D4-D628-7ECB-5A34-4228761CC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663" y="2909888"/>
              <a:ext cx="269875" cy="63500"/>
            </a:xfrm>
            <a:custGeom>
              <a:avLst/>
              <a:gdLst>
                <a:gd name="T0" fmla="*/ 0 w 72"/>
                <a:gd name="T1" fmla="*/ 17 h 17"/>
                <a:gd name="T2" fmla="*/ 36 w 72"/>
                <a:gd name="T3" fmla="*/ 0 h 17"/>
                <a:gd name="T4" fmla="*/ 72 w 7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7">
                  <a:moveTo>
                    <a:pt x="0" y="17"/>
                  </a:moveTo>
                  <a:cubicBezTo>
                    <a:pt x="8" y="7"/>
                    <a:pt x="21" y="0"/>
                    <a:pt x="36" y="0"/>
                  </a:cubicBezTo>
                  <a:cubicBezTo>
                    <a:pt x="51" y="0"/>
                    <a:pt x="64" y="7"/>
                    <a:pt x="72" y="17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2" name="Freeform 276">
              <a:extLst>
                <a:ext uri="{FF2B5EF4-FFF2-40B4-BE49-F238E27FC236}">
                  <a16:creationId xmlns:a16="http://schemas.microsoft.com/office/drawing/2014/main" id="{0336298A-524C-F1E5-8BD9-80C08A9CE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3140076"/>
              <a:ext cx="173038" cy="85725"/>
            </a:xfrm>
            <a:custGeom>
              <a:avLst/>
              <a:gdLst>
                <a:gd name="T0" fmla="*/ 46 w 46"/>
                <a:gd name="T1" fmla="*/ 23 h 23"/>
                <a:gd name="T2" fmla="*/ 0 w 46"/>
                <a:gd name="T3" fmla="*/ 23 h 23"/>
                <a:gd name="T4" fmla="*/ 23 w 46"/>
                <a:gd name="T5" fmla="*/ 0 h 23"/>
                <a:gd name="T6" fmla="*/ 46 w 4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3">
                  <a:moveTo>
                    <a:pt x="4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FD54A90-9E1D-A136-F285-03EB82953865}"/>
              </a:ext>
            </a:extLst>
          </p:cNvPr>
          <p:cNvGrpSpPr/>
          <p:nvPr/>
        </p:nvGrpSpPr>
        <p:grpSpPr>
          <a:xfrm>
            <a:off x="1822277" y="3538825"/>
            <a:ext cx="168154" cy="168154"/>
            <a:chOff x="5562600" y="2895601"/>
            <a:chExt cx="346075" cy="346075"/>
          </a:xfrm>
        </p:grpSpPr>
        <p:sp>
          <p:nvSpPr>
            <p:cNvPr id="204" name="Freeform 277">
              <a:extLst>
                <a:ext uri="{FF2B5EF4-FFF2-40B4-BE49-F238E27FC236}">
                  <a16:creationId xmlns:a16="http://schemas.microsoft.com/office/drawing/2014/main" id="{830EA26C-5947-2E22-7499-B20613D42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213" y="2895601"/>
              <a:ext cx="195263" cy="179388"/>
            </a:xfrm>
            <a:custGeom>
              <a:avLst/>
              <a:gdLst>
                <a:gd name="T0" fmla="*/ 0 w 52"/>
                <a:gd name="T1" fmla="*/ 32 h 48"/>
                <a:gd name="T2" fmla="*/ 4 w 52"/>
                <a:gd name="T3" fmla="*/ 36 h 48"/>
                <a:gd name="T4" fmla="*/ 8 w 52"/>
                <a:gd name="T5" fmla="*/ 36 h 48"/>
                <a:gd name="T6" fmla="*/ 20 w 52"/>
                <a:gd name="T7" fmla="*/ 48 h 48"/>
                <a:gd name="T8" fmla="*/ 20 w 52"/>
                <a:gd name="T9" fmla="*/ 36 h 48"/>
                <a:gd name="T10" fmla="*/ 48 w 52"/>
                <a:gd name="T11" fmla="*/ 36 h 48"/>
                <a:gd name="T12" fmla="*/ 52 w 52"/>
                <a:gd name="T13" fmla="*/ 32 h 48"/>
                <a:gd name="T14" fmla="*/ 52 w 52"/>
                <a:gd name="T15" fmla="*/ 4 h 48"/>
                <a:gd name="T16" fmla="*/ 48 w 52"/>
                <a:gd name="T17" fmla="*/ 0 h 48"/>
                <a:gd name="T18" fmla="*/ 4 w 52"/>
                <a:gd name="T19" fmla="*/ 0 h 48"/>
                <a:gd name="T20" fmla="*/ 0 w 52"/>
                <a:gd name="T21" fmla="*/ 4 h 48"/>
                <a:gd name="T22" fmla="*/ 0 w 52"/>
                <a:gd name="T23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48">
                  <a:moveTo>
                    <a:pt x="0" y="32"/>
                  </a:moveTo>
                  <a:cubicBezTo>
                    <a:pt x="0" y="34"/>
                    <a:pt x="2" y="36"/>
                    <a:pt x="4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50" y="36"/>
                    <a:pt x="52" y="34"/>
                    <a:pt x="52" y="3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"/>
                    <a:pt x="50" y="0"/>
                    <a:pt x="4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32"/>
                  </a:ln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5" name="Oval 278">
              <a:extLst>
                <a:ext uri="{FF2B5EF4-FFF2-40B4-BE49-F238E27FC236}">
                  <a16:creationId xmlns:a16="http://schemas.microsoft.com/office/drawing/2014/main" id="{991B4854-399D-E8F5-F084-C944126FC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250" y="3060701"/>
              <a:ext cx="76200" cy="74613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6" name="Freeform 279">
              <a:extLst>
                <a:ext uri="{FF2B5EF4-FFF2-40B4-BE49-F238E27FC236}">
                  <a16:creationId xmlns:a16="http://schemas.microsoft.com/office/drawing/2014/main" id="{1709B4E2-828A-83C6-7E5D-17CA2509B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8025" y="3135313"/>
              <a:ext cx="120650" cy="60325"/>
            </a:xfrm>
            <a:custGeom>
              <a:avLst/>
              <a:gdLst>
                <a:gd name="T0" fmla="*/ 32 w 32"/>
                <a:gd name="T1" fmla="*/ 16 h 16"/>
                <a:gd name="T2" fmla="*/ 0 w 32"/>
                <a:gd name="T3" fmla="*/ 16 h 16"/>
                <a:gd name="T4" fmla="*/ 16 w 32"/>
                <a:gd name="T5" fmla="*/ 0 h 16"/>
                <a:gd name="T6" fmla="*/ 32 w 32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6">
                  <a:moveTo>
                    <a:pt x="3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7" name="Oval 280">
              <a:extLst>
                <a:ext uri="{FF2B5EF4-FFF2-40B4-BE49-F238E27FC236}">
                  <a16:creationId xmlns:a16="http://schemas.microsoft.com/office/drawing/2014/main" id="{C88DECAD-0774-389F-7AF6-DCD83F763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825" y="3060701"/>
              <a:ext cx="76200" cy="74613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8" name="Freeform 281">
              <a:extLst>
                <a:ext uri="{FF2B5EF4-FFF2-40B4-BE49-F238E27FC236}">
                  <a16:creationId xmlns:a16="http://schemas.microsoft.com/office/drawing/2014/main" id="{9BD69892-B302-661E-8F56-4994CD4A0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0" y="3135313"/>
              <a:ext cx="120650" cy="60325"/>
            </a:xfrm>
            <a:custGeom>
              <a:avLst/>
              <a:gdLst>
                <a:gd name="T0" fmla="*/ 32 w 32"/>
                <a:gd name="T1" fmla="*/ 16 h 16"/>
                <a:gd name="T2" fmla="*/ 0 w 32"/>
                <a:gd name="T3" fmla="*/ 16 h 16"/>
                <a:gd name="T4" fmla="*/ 16 w 32"/>
                <a:gd name="T5" fmla="*/ 0 h 16"/>
                <a:gd name="T6" fmla="*/ 32 w 32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6">
                  <a:moveTo>
                    <a:pt x="3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9" name="Oval 282">
              <a:extLst>
                <a:ext uri="{FF2B5EF4-FFF2-40B4-BE49-F238E27FC236}">
                  <a16:creationId xmlns:a16="http://schemas.microsoft.com/office/drawing/2014/main" id="{F3A8234D-A64F-9E79-6AAB-82F86A9B7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538" y="3105151"/>
              <a:ext cx="76200" cy="7620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0" name="Freeform 283">
              <a:extLst>
                <a:ext uri="{FF2B5EF4-FFF2-40B4-BE49-F238E27FC236}">
                  <a16:creationId xmlns:a16="http://schemas.microsoft.com/office/drawing/2014/main" id="{FE57391F-5775-633E-5542-76C017A03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313" y="3181351"/>
              <a:ext cx="120650" cy="60325"/>
            </a:xfrm>
            <a:custGeom>
              <a:avLst/>
              <a:gdLst>
                <a:gd name="T0" fmla="*/ 32 w 32"/>
                <a:gd name="T1" fmla="*/ 16 h 16"/>
                <a:gd name="T2" fmla="*/ 0 w 32"/>
                <a:gd name="T3" fmla="*/ 16 h 16"/>
                <a:gd name="T4" fmla="*/ 16 w 32"/>
                <a:gd name="T5" fmla="*/ 0 h 16"/>
                <a:gd name="T6" fmla="*/ 32 w 32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6">
                  <a:moveTo>
                    <a:pt x="3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1" name="Line 284">
              <a:extLst>
                <a:ext uri="{FF2B5EF4-FFF2-40B4-BE49-F238E27FC236}">
                  <a16:creationId xmlns:a16="http://schemas.microsoft.com/office/drawing/2014/main" id="{1820E757-6CFF-5CD5-BA7C-E45ADBC072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3250" y="2925763"/>
              <a:ext cx="10477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2" name="Line 285">
              <a:extLst>
                <a:ext uri="{FF2B5EF4-FFF2-40B4-BE49-F238E27FC236}">
                  <a16:creationId xmlns:a16="http://schemas.microsoft.com/office/drawing/2014/main" id="{BCD9E69D-152C-712D-7C18-D1E4EA74E1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3250" y="2955926"/>
              <a:ext cx="10477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3" name="Line 286">
              <a:extLst>
                <a:ext uri="{FF2B5EF4-FFF2-40B4-BE49-F238E27FC236}">
                  <a16:creationId xmlns:a16="http://schemas.microsoft.com/office/drawing/2014/main" id="{0B3B8B1D-20C7-BB9E-F03E-D0268086D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3250" y="2986088"/>
              <a:ext cx="10477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D586CE92-6940-0CD8-03BE-6B7B2CFE0B0E}"/>
              </a:ext>
            </a:extLst>
          </p:cNvPr>
          <p:cNvGrpSpPr/>
          <p:nvPr/>
        </p:nvGrpSpPr>
        <p:grpSpPr>
          <a:xfrm>
            <a:off x="2959659" y="3538031"/>
            <a:ext cx="167383" cy="168926"/>
            <a:chOff x="4841876" y="3990976"/>
            <a:chExt cx="344488" cy="347663"/>
          </a:xfrm>
        </p:grpSpPr>
        <p:sp>
          <p:nvSpPr>
            <p:cNvPr id="215" name="Rectangle 143">
              <a:extLst>
                <a:ext uri="{FF2B5EF4-FFF2-40B4-BE49-F238E27FC236}">
                  <a16:creationId xmlns:a16="http://schemas.microsoft.com/office/drawing/2014/main" id="{7F5B654E-CF20-49CA-47EB-7EF483152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1876" y="4187826"/>
              <a:ext cx="60325" cy="120650"/>
            </a:xfrm>
            <a:prstGeom prst="rect">
              <a:avLst/>
            </a:prstGeom>
            <a:noFill/>
            <a:ln w="6350" cap="flat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6" name="Freeform 144">
              <a:extLst>
                <a:ext uri="{FF2B5EF4-FFF2-40B4-BE49-F238E27FC236}">
                  <a16:creationId xmlns:a16="http://schemas.microsoft.com/office/drawing/2014/main" id="{F3EE6628-34D5-8540-9D27-894A5ABAB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1" y="4229101"/>
              <a:ext cx="284163" cy="109538"/>
            </a:xfrm>
            <a:custGeom>
              <a:avLst/>
              <a:gdLst>
                <a:gd name="T0" fmla="*/ 0 w 76"/>
                <a:gd name="T1" fmla="*/ 15 h 29"/>
                <a:gd name="T2" fmla="*/ 76 w 76"/>
                <a:gd name="T3" fmla="*/ 5 h 29"/>
                <a:gd name="T4" fmla="*/ 64 w 76"/>
                <a:gd name="T5" fmla="*/ 1 h 29"/>
                <a:gd name="T6" fmla="*/ 46 w 76"/>
                <a:gd name="T7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9">
                  <a:moveTo>
                    <a:pt x="0" y="15"/>
                  </a:moveTo>
                  <a:cubicBezTo>
                    <a:pt x="42" y="29"/>
                    <a:pt x="28" y="29"/>
                    <a:pt x="76" y="5"/>
                  </a:cubicBezTo>
                  <a:cubicBezTo>
                    <a:pt x="72" y="1"/>
                    <a:pt x="68" y="0"/>
                    <a:pt x="64" y="1"/>
                  </a:cubicBezTo>
                  <a:cubicBezTo>
                    <a:pt x="46" y="7"/>
                    <a:pt x="46" y="7"/>
                    <a:pt x="46" y="7"/>
                  </a:cubicBezTo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7" name="Freeform 145">
              <a:extLst>
                <a:ext uri="{FF2B5EF4-FFF2-40B4-BE49-F238E27FC236}">
                  <a16:creationId xmlns:a16="http://schemas.microsoft.com/office/drawing/2014/main" id="{E0A6B0BB-E57B-4014-C349-52204EE6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1" y="4202114"/>
              <a:ext cx="179388" cy="60325"/>
            </a:xfrm>
            <a:custGeom>
              <a:avLst/>
              <a:gdLst>
                <a:gd name="T0" fmla="*/ 0 w 48"/>
                <a:gd name="T1" fmla="*/ 0 h 16"/>
                <a:gd name="T2" fmla="*/ 12 w 48"/>
                <a:gd name="T3" fmla="*/ 0 h 16"/>
                <a:gd name="T4" fmla="*/ 30 w 48"/>
                <a:gd name="T5" fmla="*/ 8 h 16"/>
                <a:gd name="T6" fmla="*/ 42 w 48"/>
                <a:gd name="T7" fmla="*/ 8 h 16"/>
                <a:gd name="T8" fmla="*/ 42 w 48"/>
                <a:gd name="T9" fmla="*/ 16 h 16"/>
                <a:gd name="T10" fmla="*/ 20 w 48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6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1" y="0"/>
                    <a:pt x="28" y="6"/>
                    <a:pt x="30" y="8"/>
                  </a:cubicBezTo>
                  <a:cubicBezTo>
                    <a:pt x="30" y="8"/>
                    <a:pt x="36" y="8"/>
                    <a:pt x="42" y="8"/>
                  </a:cubicBezTo>
                  <a:cubicBezTo>
                    <a:pt x="48" y="8"/>
                    <a:pt x="48" y="16"/>
                    <a:pt x="42" y="16"/>
                  </a:cubicBezTo>
                  <a:cubicBezTo>
                    <a:pt x="20" y="16"/>
                    <a:pt x="20" y="16"/>
                    <a:pt x="20" y="16"/>
                  </a:cubicBezTo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8" name="Oval 146">
              <a:extLst>
                <a:ext uri="{FF2B5EF4-FFF2-40B4-BE49-F238E27FC236}">
                  <a16:creationId xmlns:a16="http://schemas.microsoft.com/office/drawing/2014/main" id="{F41B7CDF-BBD3-5B27-FEC1-F291A7B4C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426" y="3990976"/>
              <a:ext cx="90488" cy="90488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9" name="Oval 147">
              <a:extLst>
                <a:ext uri="{FF2B5EF4-FFF2-40B4-BE49-F238E27FC236}">
                  <a16:creationId xmlns:a16="http://schemas.microsoft.com/office/drawing/2014/main" id="{817FDCA9-E830-489E-4477-9D3A3FAEA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097339"/>
              <a:ext cx="90488" cy="90488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0" name="Line 148">
              <a:extLst>
                <a:ext uri="{FF2B5EF4-FFF2-40B4-BE49-F238E27FC236}">
                  <a16:creationId xmlns:a16="http://schemas.microsoft.com/office/drawing/2014/main" id="{7EE089DE-56FC-691F-55D5-B6C4890C1E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1263" y="4127501"/>
              <a:ext cx="0" cy="30163"/>
            </a:xfrm>
            <a:prstGeom prst="line">
              <a:avLst/>
            </a:prstGeom>
            <a:noFill/>
            <a:ln w="6350" cap="rnd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1" name="Line 149">
              <a:extLst>
                <a:ext uri="{FF2B5EF4-FFF2-40B4-BE49-F238E27FC236}">
                  <a16:creationId xmlns:a16="http://schemas.microsoft.com/office/drawing/2014/main" id="{42B4EA2B-4503-2D17-814B-BB1E9AA7B2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7463" y="4021139"/>
              <a:ext cx="0" cy="30163"/>
            </a:xfrm>
            <a:prstGeom prst="line">
              <a:avLst/>
            </a:prstGeom>
            <a:noFill/>
            <a:ln w="6350" cap="rnd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4A2F2741-D72C-E81A-2DAC-FF6431C38B8C}"/>
              </a:ext>
            </a:extLst>
          </p:cNvPr>
          <p:cNvGrpSpPr/>
          <p:nvPr/>
        </p:nvGrpSpPr>
        <p:grpSpPr>
          <a:xfrm>
            <a:off x="4097043" y="3553905"/>
            <a:ext cx="167383" cy="153498"/>
            <a:chOff x="7005638" y="798513"/>
            <a:chExt cx="344488" cy="315912"/>
          </a:xfrm>
        </p:grpSpPr>
        <p:sp>
          <p:nvSpPr>
            <p:cNvPr id="223" name="Freeform 439">
              <a:extLst>
                <a:ext uri="{FF2B5EF4-FFF2-40B4-BE49-F238E27FC236}">
                  <a16:creationId xmlns:a16="http://schemas.microsoft.com/office/drawing/2014/main" id="{29C7FBCB-4CC5-75CC-F2E1-B80F01C3B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5638" y="798513"/>
              <a:ext cx="344488" cy="269875"/>
            </a:xfrm>
            <a:custGeom>
              <a:avLst/>
              <a:gdLst>
                <a:gd name="T0" fmla="*/ 46 w 92"/>
                <a:gd name="T1" fmla="*/ 72 h 72"/>
                <a:gd name="T2" fmla="*/ 8 w 92"/>
                <a:gd name="T3" fmla="*/ 72 h 72"/>
                <a:gd name="T4" fmla="*/ 0 w 92"/>
                <a:gd name="T5" fmla="*/ 64 h 72"/>
                <a:gd name="T6" fmla="*/ 0 w 92"/>
                <a:gd name="T7" fmla="*/ 8 h 72"/>
                <a:gd name="T8" fmla="*/ 8 w 92"/>
                <a:gd name="T9" fmla="*/ 0 h 72"/>
                <a:gd name="T10" fmla="*/ 84 w 92"/>
                <a:gd name="T11" fmla="*/ 0 h 72"/>
                <a:gd name="T12" fmla="*/ 92 w 92"/>
                <a:gd name="T13" fmla="*/ 8 h 72"/>
                <a:gd name="T14" fmla="*/ 92 w 92"/>
                <a:gd name="T15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72">
                  <a:moveTo>
                    <a:pt x="46" y="72"/>
                  </a:moveTo>
                  <a:cubicBezTo>
                    <a:pt x="8" y="72"/>
                    <a:pt x="8" y="72"/>
                    <a:pt x="8" y="72"/>
                  </a:cubicBezTo>
                  <a:cubicBezTo>
                    <a:pt x="4" y="72"/>
                    <a:pt x="0" y="68"/>
                    <a:pt x="0" y="6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8" y="0"/>
                    <a:pt x="92" y="4"/>
                    <a:pt x="92" y="8"/>
                  </a:cubicBezTo>
                  <a:cubicBezTo>
                    <a:pt x="92" y="38"/>
                    <a:pt x="92" y="38"/>
                    <a:pt x="92" y="38"/>
                  </a:cubicBezTo>
                </a:path>
              </a:pathLst>
            </a:cu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4" name="Line 440">
              <a:extLst>
                <a:ext uri="{FF2B5EF4-FFF2-40B4-BE49-F238E27FC236}">
                  <a16:creationId xmlns:a16="http://schemas.microsoft.com/office/drawing/2014/main" id="{0B224671-C4F3-DB1E-DFEB-1EDC3C3D3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5638" y="873125"/>
              <a:ext cx="344488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5" name="Oval 441">
              <a:extLst>
                <a:ext uri="{FF2B5EF4-FFF2-40B4-BE49-F238E27FC236}">
                  <a16:creationId xmlns:a16="http://schemas.microsoft.com/office/drawing/2014/main" id="{ABB17F9D-D1CA-A444-151C-4EC1DDE20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0088" y="828675"/>
              <a:ext cx="15875" cy="14287"/>
            </a:xfrm>
            <a:prstGeom prst="ellips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6" name="Oval 442">
              <a:extLst>
                <a:ext uri="{FF2B5EF4-FFF2-40B4-BE49-F238E27FC236}">
                  <a16:creationId xmlns:a16="http://schemas.microsoft.com/office/drawing/2014/main" id="{4DCABD51-36BF-CD1F-3E2F-5F576E199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6126" y="828675"/>
              <a:ext cx="14288" cy="14287"/>
            </a:xfrm>
            <a:prstGeom prst="ellips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7" name="Oval 443">
              <a:extLst>
                <a:ext uri="{FF2B5EF4-FFF2-40B4-BE49-F238E27FC236}">
                  <a16:creationId xmlns:a16="http://schemas.microsoft.com/office/drawing/2014/main" id="{F7C38E14-75CF-5E41-2242-3F889E3EB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0576" y="828675"/>
              <a:ext cx="14288" cy="14287"/>
            </a:xfrm>
            <a:prstGeom prst="ellips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8" name="Line 444">
              <a:extLst>
                <a:ext uri="{FF2B5EF4-FFF2-40B4-BE49-F238E27FC236}">
                  <a16:creationId xmlns:a16="http://schemas.microsoft.com/office/drawing/2014/main" id="{00DD05E7-E546-BA0D-5778-4F80CA49B6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24701" y="917575"/>
              <a:ext cx="150813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Line 445">
              <a:extLst>
                <a:ext uri="{FF2B5EF4-FFF2-40B4-BE49-F238E27FC236}">
                  <a16:creationId xmlns:a16="http://schemas.microsoft.com/office/drawing/2014/main" id="{43F57298-673E-3568-3CFE-AECAF319A3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5963" y="917575"/>
              <a:ext cx="14288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0" name="Line 446">
              <a:extLst>
                <a:ext uri="{FF2B5EF4-FFF2-40B4-BE49-F238E27FC236}">
                  <a16:creationId xmlns:a16="http://schemas.microsoft.com/office/drawing/2014/main" id="{300E8998-7098-4137-3D38-26E27F33FA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24701" y="963613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1" name="Line 447">
              <a:extLst>
                <a:ext uri="{FF2B5EF4-FFF2-40B4-BE49-F238E27FC236}">
                  <a16:creationId xmlns:a16="http://schemas.microsoft.com/office/drawing/2014/main" id="{C646C866-0000-961C-2F2E-BD480F370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5963" y="963613"/>
              <a:ext cx="14288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Line 448">
              <a:extLst>
                <a:ext uri="{FF2B5EF4-FFF2-40B4-BE49-F238E27FC236}">
                  <a16:creationId xmlns:a16="http://schemas.microsoft.com/office/drawing/2014/main" id="{2F3538D6-37E3-C6DD-E09D-82C665D6B4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24701" y="1008063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3" name="Line 449">
              <a:extLst>
                <a:ext uri="{FF2B5EF4-FFF2-40B4-BE49-F238E27FC236}">
                  <a16:creationId xmlns:a16="http://schemas.microsoft.com/office/drawing/2014/main" id="{2BB267F4-85EC-0231-8BBA-18B66D935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5963" y="1008063"/>
              <a:ext cx="14288" cy="0"/>
            </a:xfrm>
            <a:prstGeom prst="lin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4" name="Oval 450">
              <a:extLst>
                <a:ext uri="{FF2B5EF4-FFF2-40B4-BE49-F238E27FC236}">
                  <a16:creationId xmlns:a16="http://schemas.microsoft.com/office/drawing/2014/main" id="{29B7203A-7A8F-F825-F423-A3B3F5F98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2176" y="963613"/>
              <a:ext cx="82550" cy="82550"/>
            </a:xfrm>
            <a:prstGeom prst="ellipse">
              <a:avLst/>
            </a:pr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Freeform 451">
              <a:extLst>
                <a:ext uri="{FF2B5EF4-FFF2-40B4-BE49-F238E27FC236}">
                  <a16:creationId xmlns:a16="http://schemas.microsoft.com/office/drawing/2014/main" id="{206A3356-8991-4572-1C20-C103B733E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1" y="1046163"/>
              <a:ext cx="130175" cy="68262"/>
            </a:xfrm>
            <a:custGeom>
              <a:avLst/>
              <a:gdLst>
                <a:gd name="T0" fmla="*/ 35 w 35"/>
                <a:gd name="T1" fmla="*/ 18 h 18"/>
                <a:gd name="T2" fmla="*/ 0 w 35"/>
                <a:gd name="T3" fmla="*/ 18 h 18"/>
                <a:gd name="T4" fmla="*/ 17 w 35"/>
                <a:gd name="T5" fmla="*/ 0 h 18"/>
                <a:gd name="T6" fmla="*/ 35 w 35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35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8"/>
                  </a:cubicBezTo>
                  <a:close/>
                </a:path>
              </a:pathLst>
            </a:custGeom>
            <a:noFill/>
            <a:ln w="635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60B20CF1-2974-1A35-49F7-D99A3C47E300}"/>
              </a:ext>
            </a:extLst>
          </p:cNvPr>
          <p:cNvGrpSpPr/>
          <p:nvPr/>
        </p:nvGrpSpPr>
        <p:grpSpPr>
          <a:xfrm>
            <a:off x="6371810" y="3538825"/>
            <a:ext cx="168154" cy="168154"/>
            <a:chOff x="7726363" y="2173289"/>
            <a:chExt cx="346075" cy="346075"/>
          </a:xfrm>
        </p:grpSpPr>
        <p:sp>
          <p:nvSpPr>
            <p:cNvPr id="238" name="Freeform 48">
              <a:extLst>
                <a:ext uri="{FF2B5EF4-FFF2-40B4-BE49-F238E27FC236}">
                  <a16:creationId xmlns:a16="http://schemas.microsoft.com/office/drawing/2014/main" id="{42F3580E-1864-122A-21F5-F4E6A6F34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2233614"/>
              <a:ext cx="225425" cy="225425"/>
            </a:xfrm>
            <a:custGeom>
              <a:avLst/>
              <a:gdLst>
                <a:gd name="T0" fmla="*/ 60 w 60"/>
                <a:gd name="T1" fmla="*/ 56 h 60"/>
                <a:gd name="T2" fmla="*/ 56 w 60"/>
                <a:gd name="T3" fmla="*/ 60 h 60"/>
                <a:gd name="T4" fmla="*/ 4 w 60"/>
                <a:gd name="T5" fmla="*/ 60 h 60"/>
                <a:gd name="T6" fmla="*/ 0 w 60"/>
                <a:gd name="T7" fmla="*/ 56 h 60"/>
                <a:gd name="T8" fmla="*/ 0 w 60"/>
                <a:gd name="T9" fmla="*/ 4 h 60"/>
                <a:gd name="T10" fmla="*/ 4 w 60"/>
                <a:gd name="T11" fmla="*/ 0 h 60"/>
                <a:gd name="T12" fmla="*/ 56 w 60"/>
                <a:gd name="T13" fmla="*/ 0 h 60"/>
                <a:gd name="T14" fmla="*/ 60 w 60"/>
                <a:gd name="T15" fmla="*/ 4 h 60"/>
                <a:gd name="T16" fmla="*/ 60 w 60"/>
                <a:gd name="T17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60" y="56"/>
                  </a:moveTo>
                  <a:cubicBezTo>
                    <a:pt x="60" y="58"/>
                    <a:pt x="58" y="60"/>
                    <a:pt x="56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0" y="58"/>
                    <a:pt x="0" y="5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4"/>
                  </a:cubicBezTo>
                  <a:lnTo>
                    <a:pt x="60" y="56"/>
                  </a:ln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9" name="Line 49">
              <a:extLst>
                <a:ext uri="{FF2B5EF4-FFF2-40B4-BE49-F238E27FC236}">
                  <a16:creationId xmlns:a16="http://schemas.microsoft.com/office/drawing/2014/main" id="{76F1E110-D8D4-268A-68B0-60FEBEE6DA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1463" y="217328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0" name="Line 50">
              <a:extLst>
                <a:ext uri="{FF2B5EF4-FFF2-40B4-BE49-F238E27FC236}">
                  <a16:creationId xmlns:a16="http://schemas.microsoft.com/office/drawing/2014/main" id="{90861231-901F-69A4-3B33-0DE3915DE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31138" y="217328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1" name="Line 51">
              <a:extLst>
                <a:ext uri="{FF2B5EF4-FFF2-40B4-BE49-F238E27FC236}">
                  <a16:creationId xmlns:a16="http://schemas.microsoft.com/office/drawing/2014/main" id="{611BF052-595B-E6B0-E846-11C6054687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6076" y="217328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2" name="Line 52">
              <a:extLst>
                <a:ext uri="{FF2B5EF4-FFF2-40B4-BE49-F238E27FC236}">
                  <a16:creationId xmlns:a16="http://schemas.microsoft.com/office/drawing/2014/main" id="{9FB20296-3D86-8CDC-8662-3B7D1A8037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363" y="2352676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3" name="Line 53">
              <a:extLst>
                <a:ext uri="{FF2B5EF4-FFF2-40B4-BE49-F238E27FC236}">
                  <a16:creationId xmlns:a16="http://schemas.microsoft.com/office/drawing/2014/main" id="{028FCD4B-8558-E164-66EA-5DD2351DF4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363" y="2413001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4" name="Line 54">
              <a:extLst>
                <a:ext uri="{FF2B5EF4-FFF2-40B4-BE49-F238E27FC236}">
                  <a16:creationId xmlns:a16="http://schemas.microsoft.com/office/drawing/2014/main" id="{68F175BD-5CE7-83D4-C0B1-15C6836416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363" y="2278064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5" name="Line 55">
              <a:extLst>
                <a:ext uri="{FF2B5EF4-FFF2-40B4-BE49-F238E27FC236}">
                  <a16:creationId xmlns:a16="http://schemas.microsoft.com/office/drawing/2014/main" id="{A58D3932-8316-2C1B-4A5D-CAC7D69FA7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07338" y="245903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6" name="Line 56">
              <a:extLst>
                <a:ext uri="{FF2B5EF4-FFF2-40B4-BE49-F238E27FC236}">
                  <a16:creationId xmlns:a16="http://schemas.microsoft.com/office/drawing/2014/main" id="{C7E2B271-692D-5F06-DF9A-4A04DBD84E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66076" y="245903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7" name="Line 57">
              <a:extLst>
                <a:ext uri="{FF2B5EF4-FFF2-40B4-BE49-F238E27FC236}">
                  <a16:creationId xmlns:a16="http://schemas.microsoft.com/office/drawing/2014/main" id="{77B4DA6C-DCE3-527C-18BE-E564FB26C9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31138" y="2459039"/>
              <a:ext cx="0" cy="60325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8" name="Line 58">
              <a:extLst>
                <a:ext uri="{FF2B5EF4-FFF2-40B4-BE49-F238E27FC236}">
                  <a16:creationId xmlns:a16="http://schemas.microsoft.com/office/drawing/2014/main" id="{B0147ACE-4F6D-6CC4-93C0-A51B1AAE9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12113" y="2338389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9" name="Line 59">
              <a:extLst>
                <a:ext uri="{FF2B5EF4-FFF2-40B4-BE49-F238E27FC236}">
                  <a16:creationId xmlns:a16="http://schemas.microsoft.com/office/drawing/2014/main" id="{2F7D013D-5830-3401-35A7-D67A423700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12113" y="2278064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Line 60">
              <a:extLst>
                <a:ext uri="{FF2B5EF4-FFF2-40B4-BE49-F238E27FC236}">
                  <a16:creationId xmlns:a16="http://schemas.microsoft.com/office/drawing/2014/main" id="{ED0AA0D4-9FE1-5033-E117-7F4091D0F6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12113" y="2413001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1" name="Freeform 61">
              <a:extLst>
                <a:ext uri="{FF2B5EF4-FFF2-40B4-BE49-F238E27FC236}">
                  <a16:creationId xmlns:a16="http://schemas.microsoft.com/office/drawing/2014/main" id="{6707F3E6-69E7-5657-9F2B-158831307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6851" y="2263776"/>
              <a:ext cx="165100" cy="165100"/>
            </a:xfrm>
            <a:custGeom>
              <a:avLst/>
              <a:gdLst>
                <a:gd name="T0" fmla="*/ 44 w 44"/>
                <a:gd name="T1" fmla="*/ 36 h 44"/>
                <a:gd name="T2" fmla="*/ 36 w 44"/>
                <a:gd name="T3" fmla="*/ 44 h 44"/>
                <a:gd name="T4" fmla="*/ 8 w 44"/>
                <a:gd name="T5" fmla="*/ 44 h 44"/>
                <a:gd name="T6" fmla="*/ 0 w 44"/>
                <a:gd name="T7" fmla="*/ 36 h 44"/>
                <a:gd name="T8" fmla="*/ 0 w 44"/>
                <a:gd name="T9" fmla="*/ 8 h 44"/>
                <a:gd name="T10" fmla="*/ 8 w 44"/>
                <a:gd name="T11" fmla="*/ 0 h 44"/>
                <a:gd name="T12" fmla="*/ 36 w 44"/>
                <a:gd name="T13" fmla="*/ 0 h 44"/>
                <a:gd name="T14" fmla="*/ 44 w 44"/>
                <a:gd name="T15" fmla="*/ 8 h 44"/>
                <a:gd name="T16" fmla="*/ 44 w 44"/>
                <a:gd name="T17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4">
                  <a:moveTo>
                    <a:pt x="44" y="36"/>
                  </a:moveTo>
                  <a:cubicBezTo>
                    <a:pt x="44" y="40"/>
                    <a:pt x="40" y="44"/>
                    <a:pt x="3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" y="44"/>
                    <a:pt x="0" y="40"/>
                    <a:pt x="0" y="3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0" y="0"/>
                    <a:pt x="44" y="4"/>
                    <a:pt x="44" y="8"/>
                  </a:cubicBezTo>
                  <a:lnTo>
                    <a:pt x="44" y="36"/>
                  </a:lnTo>
                  <a:close/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2" name="Line 62">
              <a:extLst>
                <a:ext uri="{FF2B5EF4-FFF2-40B4-BE49-F238E27FC236}">
                  <a16:creationId xmlns:a16="http://schemas.microsoft.com/office/drawing/2014/main" id="{DD2F1812-6B9A-8C8A-9186-FD777ABA9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61301" y="2308226"/>
              <a:ext cx="60325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3" name="Line 63">
              <a:extLst>
                <a:ext uri="{FF2B5EF4-FFF2-40B4-BE49-F238E27FC236}">
                  <a16:creationId xmlns:a16="http://schemas.microsoft.com/office/drawing/2014/main" id="{D3F027BD-0ABB-F54C-5513-B5809C7F4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61301" y="2338389"/>
              <a:ext cx="30163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4" name="Line 64">
              <a:extLst>
                <a:ext uri="{FF2B5EF4-FFF2-40B4-BE49-F238E27FC236}">
                  <a16:creationId xmlns:a16="http://schemas.microsoft.com/office/drawing/2014/main" id="{11297384-9AD0-70F7-A507-789AAEF12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7338" y="2382839"/>
              <a:ext cx="30163" cy="0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5E3D6842-EB6F-FA57-BAA5-8A791027A1F0}"/>
              </a:ext>
            </a:extLst>
          </p:cNvPr>
          <p:cNvGrpSpPr/>
          <p:nvPr/>
        </p:nvGrpSpPr>
        <p:grpSpPr>
          <a:xfrm>
            <a:off x="7509197" y="3538823"/>
            <a:ext cx="168154" cy="168154"/>
            <a:chOff x="5562601" y="1811338"/>
            <a:chExt cx="346075" cy="346076"/>
          </a:xfrm>
        </p:grpSpPr>
        <p:sp>
          <p:nvSpPr>
            <p:cNvPr id="256" name="Oval 18">
              <a:extLst>
                <a:ext uri="{FF2B5EF4-FFF2-40B4-BE49-F238E27FC236}">
                  <a16:creationId xmlns:a16="http://schemas.microsoft.com/office/drawing/2014/main" id="{3E5F6414-8922-8D61-1870-D5199F359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1885951"/>
              <a:ext cx="165100" cy="7620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7" name="Oval 19">
              <a:extLst>
                <a:ext uri="{FF2B5EF4-FFF2-40B4-BE49-F238E27FC236}">
                  <a16:creationId xmlns:a16="http://schemas.microsoft.com/office/drawing/2014/main" id="{D179425D-6CC4-DFBB-89D7-B55A5209A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2476" y="1811338"/>
              <a:ext cx="76200" cy="4445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8" name="Freeform 20">
              <a:extLst>
                <a:ext uri="{FF2B5EF4-FFF2-40B4-BE49-F238E27FC236}">
                  <a16:creationId xmlns:a16="http://schemas.microsoft.com/office/drawing/2014/main" id="{AFCF7737-3266-5657-29B6-C01C9E11D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2476" y="1833563"/>
              <a:ext cx="76200" cy="68263"/>
            </a:xfrm>
            <a:custGeom>
              <a:avLst/>
              <a:gdLst>
                <a:gd name="T0" fmla="*/ 20 w 20"/>
                <a:gd name="T1" fmla="*/ 0 h 18"/>
                <a:gd name="T2" fmla="*/ 20 w 20"/>
                <a:gd name="T3" fmla="*/ 12 h 18"/>
                <a:gd name="T4" fmla="*/ 10 w 20"/>
                <a:gd name="T5" fmla="*/ 18 h 18"/>
                <a:gd name="T6" fmla="*/ 0 w 20"/>
                <a:gd name="T7" fmla="*/ 12 h 18"/>
                <a:gd name="T8" fmla="*/ 0 w 2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0" y="15"/>
                    <a:pt x="16" y="18"/>
                    <a:pt x="10" y="18"/>
                  </a:cubicBezTo>
                  <a:cubicBezTo>
                    <a:pt x="4" y="18"/>
                    <a:pt x="0" y="15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9" name="Oval 21">
              <a:extLst>
                <a:ext uri="{FF2B5EF4-FFF2-40B4-BE49-F238E27FC236}">
                  <a16:creationId xmlns:a16="http://schemas.microsoft.com/office/drawing/2014/main" id="{214A0589-E6C5-60C8-1637-E48712B0D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1" y="1811338"/>
              <a:ext cx="74613" cy="4445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0" name="Freeform 22">
              <a:extLst>
                <a:ext uri="{FF2B5EF4-FFF2-40B4-BE49-F238E27FC236}">
                  <a16:creationId xmlns:a16="http://schemas.microsoft.com/office/drawing/2014/main" id="{274332F4-C669-4250-FB3F-CFB2826B6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1" y="1833563"/>
              <a:ext cx="74613" cy="68263"/>
            </a:xfrm>
            <a:custGeom>
              <a:avLst/>
              <a:gdLst>
                <a:gd name="T0" fmla="*/ 20 w 20"/>
                <a:gd name="T1" fmla="*/ 0 h 18"/>
                <a:gd name="T2" fmla="*/ 20 w 20"/>
                <a:gd name="T3" fmla="*/ 12 h 18"/>
                <a:gd name="T4" fmla="*/ 10 w 20"/>
                <a:gd name="T5" fmla="*/ 18 h 18"/>
                <a:gd name="T6" fmla="*/ 0 w 20"/>
                <a:gd name="T7" fmla="*/ 12 h 18"/>
                <a:gd name="T8" fmla="*/ 0 w 2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0" y="15"/>
                    <a:pt x="16" y="18"/>
                    <a:pt x="10" y="18"/>
                  </a:cubicBezTo>
                  <a:cubicBezTo>
                    <a:pt x="4" y="18"/>
                    <a:pt x="0" y="15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1" name="Oval 23">
              <a:extLst>
                <a:ext uri="{FF2B5EF4-FFF2-40B4-BE49-F238E27FC236}">
                  <a16:creationId xmlns:a16="http://schemas.microsoft.com/office/drawing/2014/main" id="{46428973-5869-64AD-C362-C2BA3B853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2476" y="2066926"/>
              <a:ext cx="76200" cy="4445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2" name="Freeform 24">
              <a:extLst>
                <a:ext uri="{FF2B5EF4-FFF2-40B4-BE49-F238E27FC236}">
                  <a16:creationId xmlns:a16="http://schemas.microsoft.com/office/drawing/2014/main" id="{8ABEF97D-FC23-CF4B-654C-4DD512133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2476" y="2089151"/>
              <a:ext cx="76200" cy="68263"/>
            </a:xfrm>
            <a:custGeom>
              <a:avLst/>
              <a:gdLst>
                <a:gd name="T0" fmla="*/ 20 w 20"/>
                <a:gd name="T1" fmla="*/ 0 h 18"/>
                <a:gd name="T2" fmla="*/ 20 w 20"/>
                <a:gd name="T3" fmla="*/ 12 h 18"/>
                <a:gd name="T4" fmla="*/ 10 w 20"/>
                <a:gd name="T5" fmla="*/ 18 h 18"/>
                <a:gd name="T6" fmla="*/ 0 w 20"/>
                <a:gd name="T7" fmla="*/ 12 h 18"/>
                <a:gd name="T8" fmla="*/ 0 w 2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0" y="15"/>
                    <a:pt x="16" y="18"/>
                    <a:pt x="10" y="18"/>
                  </a:cubicBezTo>
                  <a:cubicBezTo>
                    <a:pt x="4" y="18"/>
                    <a:pt x="0" y="15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3" name="Oval 25">
              <a:extLst>
                <a:ext uri="{FF2B5EF4-FFF2-40B4-BE49-F238E27FC236}">
                  <a16:creationId xmlns:a16="http://schemas.microsoft.com/office/drawing/2014/main" id="{2BDC2DCF-D612-B011-6526-72DE73D55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1" y="2066926"/>
              <a:ext cx="74613" cy="44450"/>
            </a:xfrm>
            <a:prstGeom prst="ellips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4" name="Freeform 26">
              <a:extLst>
                <a:ext uri="{FF2B5EF4-FFF2-40B4-BE49-F238E27FC236}">
                  <a16:creationId xmlns:a16="http://schemas.microsoft.com/office/drawing/2014/main" id="{47F9CA21-5FD8-4F0B-C3D1-0A228391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1" y="2089151"/>
              <a:ext cx="74613" cy="68263"/>
            </a:xfrm>
            <a:custGeom>
              <a:avLst/>
              <a:gdLst>
                <a:gd name="T0" fmla="*/ 20 w 20"/>
                <a:gd name="T1" fmla="*/ 0 h 18"/>
                <a:gd name="T2" fmla="*/ 20 w 20"/>
                <a:gd name="T3" fmla="*/ 12 h 18"/>
                <a:gd name="T4" fmla="*/ 10 w 20"/>
                <a:gd name="T5" fmla="*/ 18 h 18"/>
                <a:gd name="T6" fmla="*/ 0 w 20"/>
                <a:gd name="T7" fmla="*/ 12 h 18"/>
                <a:gd name="T8" fmla="*/ 0 w 2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0" y="15"/>
                    <a:pt x="16" y="18"/>
                    <a:pt x="10" y="18"/>
                  </a:cubicBezTo>
                  <a:cubicBezTo>
                    <a:pt x="4" y="18"/>
                    <a:pt x="0" y="15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5" name="Freeform 27">
              <a:extLst>
                <a:ext uri="{FF2B5EF4-FFF2-40B4-BE49-F238E27FC236}">
                  <a16:creationId xmlns:a16="http://schemas.microsoft.com/office/drawing/2014/main" id="{D958CD41-45C0-D953-EC6E-7422AC4D0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088" y="1984376"/>
              <a:ext cx="165100" cy="38100"/>
            </a:xfrm>
            <a:custGeom>
              <a:avLst/>
              <a:gdLst>
                <a:gd name="T0" fmla="*/ 44 w 44"/>
                <a:gd name="T1" fmla="*/ 0 h 10"/>
                <a:gd name="T2" fmla="*/ 22 w 44"/>
                <a:gd name="T3" fmla="*/ 10 h 10"/>
                <a:gd name="T4" fmla="*/ 0 w 44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10">
                  <a:moveTo>
                    <a:pt x="44" y="0"/>
                  </a:moveTo>
                  <a:cubicBezTo>
                    <a:pt x="44" y="6"/>
                    <a:pt x="34" y="10"/>
                    <a:pt x="22" y="10"/>
                  </a:cubicBezTo>
                  <a:cubicBezTo>
                    <a:pt x="10" y="10"/>
                    <a:pt x="0" y="6"/>
                    <a:pt x="0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6" name="Freeform 28">
              <a:extLst>
                <a:ext uri="{FF2B5EF4-FFF2-40B4-BE49-F238E27FC236}">
                  <a16:creationId xmlns:a16="http://schemas.microsoft.com/office/drawing/2014/main" id="{BFAE23B0-990B-9727-C80E-0DFEFE69C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088" y="1924051"/>
              <a:ext cx="165100" cy="157163"/>
            </a:xfrm>
            <a:custGeom>
              <a:avLst/>
              <a:gdLst>
                <a:gd name="T0" fmla="*/ 0 w 44"/>
                <a:gd name="T1" fmla="*/ 0 h 42"/>
                <a:gd name="T2" fmla="*/ 0 w 44"/>
                <a:gd name="T3" fmla="*/ 32 h 42"/>
                <a:gd name="T4" fmla="*/ 22 w 44"/>
                <a:gd name="T5" fmla="*/ 42 h 42"/>
                <a:gd name="T6" fmla="*/ 44 w 44"/>
                <a:gd name="T7" fmla="*/ 32 h 42"/>
                <a:gd name="T8" fmla="*/ 44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0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10" y="42"/>
                    <a:pt x="22" y="42"/>
                  </a:cubicBezTo>
                  <a:cubicBezTo>
                    <a:pt x="34" y="42"/>
                    <a:pt x="44" y="38"/>
                    <a:pt x="44" y="32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7" name="Line 29">
              <a:extLst>
                <a:ext uri="{FF2B5EF4-FFF2-40B4-BE49-F238E27FC236}">
                  <a16:creationId xmlns:a16="http://schemas.microsoft.com/office/drawing/2014/main" id="{362A063C-36BD-1C4D-0BDD-630B92730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0701" y="1901826"/>
              <a:ext cx="52388" cy="52388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8" name="Line 30">
              <a:extLst>
                <a:ext uri="{FF2B5EF4-FFF2-40B4-BE49-F238E27FC236}">
                  <a16:creationId xmlns:a16="http://schemas.microsoft.com/office/drawing/2014/main" id="{E4223230-08D4-1582-CD71-4505EDFB69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00701" y="2014538"/>
              <a:ext cx="52388" cy="52388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9" name="Line 31">
              <a:extLst>
                <a:ext uri="{FF2B5EF4-FFF2-40B4-BE49-F238E27FC236}">
                  <a16:creationId xmlns:a16="http://schemas.microsoft.com/office/drawing/2014/main" id="{DB6B599C-A7AF-6071-2263-C421BBFCFD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18188" y="1901826"/>
              <a:ext cx="52388" cy="52388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0" name="Line 32">
              <a:extLst>
                <a:ext uri="{FF2B5EF4-FFF2-40B4-BE49-F238E27FC236}">
                  <a16:creationId xmlns:a16="http://schemas.microsoft.com/office/drawing/2014/main" id="{00FF28A3-9740-E2C7-6790-D079BA328E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18188" y="2014538"/>
              <a:ext cx="52388" cy="52388"/>
            </a:xfrm>
            <a:prstGeom prst="line">
              <a:avLst/>
            </a:prstGeom>
            <a:noFill/>
            <a:ln w="6350" cap="rnd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74" name="Rectangle 273">
            <a:extLst>
              <a:ext uri="{FF2B5EF4-FFF2-40B4-BE49-F238E27FC236}">
                <a16:creationId xmlns:a16="http://schemas.microsoft.com/office/drawing/2014/main" id="{58B5DED3-7DF9-D874-C504-507F7DF0C8E4}"/>
              </a:ext>
            </a:extLst>
          </p:cNvPr>
          <p:cNvSpPr/>
          <p:nvPr/>
        </p:nvSpPr>
        <p:spPr>
          <a:xfrm>
            <a:off x="557893" y="1941194"/>
            <a:ext cx="1046068" cy="276577"/>
          </a:xfrm>
          <a:prstGeom prst="rect">
            <a:avLst/>
          </a:prstGeom>
          <a:solidFill>
            <a:schemeClr val="accent2">
              <a:lumMod val="20000"/>
              <a:lumOff val="80000"/>
              <a:alpha val="64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US" sz="900" dirty="0">
              <a:latin typeface="Nunito Sans Black" panose="00000A00000000000000" pitchFamily="2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DFB8856D-B658-542B-C4EC-868592C7AFAA}"/>
              </a:ext>
            </a:extLst>
          </p:cNvPr>
          <p:cNvSpPr txBox="1"/>
          <p:nvPr/>
        </p:nvSpPr>
        <p:spPr>
          <a:xfrm>
            <a:off x="603051" y="1980737"/>
            <a:ext cx="434356" cy="19749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Startups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SMBs 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BF499222-4C3A-7452-772D-F9793CCD9F10}"/>
              </a:ext>
            </a:extLst>
          </p:cNvPr>
          <p:cNvSpPr txBox="1"/>
          <p:nvPr/>
        </p:nvSpPr>
        <p:spPr>
          <a:xfrm>
            <a:off x="1124445" y="1980737"/>
            <a:ext cx="434356" cy="184666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Enterprise Groups</a:t>
            </a: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F38357B8-0D1C-1B67-5CFC-309EB49F7432}"/>
              </a:ext>
            </a:extLst>
          </p:cNvPr>
          <p:cNvSpPr/>
          <p:nvPr/>
        </p:nvSpPr>
        <p:spPr>
          <a:xfrm>
            <a:off x="557893" y="1342991"/>
            <a:ext cx="1046068" cy="455329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US" sz="900" dirty="0">
              <a:latin typeface="Nunito Sans Black" panose="00000A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0880F21-AD36-D358-99F6-8440FE07BAF4}"/>
              </a:ext>
            </a:extLst>
          </p:cNvPr>
          <p:cNvSpPr txBox="1"/>
          <p:nvPr/>
        </p:nvSpPr>
        <p:spPr>
          <a:xfrm>
            <a:off x="603051" y="1360419"/>
            <a:ext cx="434356" cy="407804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Open AI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Perplexity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Anthropic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Grok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B03D70A-FEF1-6DEA-6B3D-FA4B18044EEB}"/>
              </a:ext>
            </a:extLst>
          </p:cNvPr>
          <p:cNvSpPr txBox="1"/>
          <p:nvPr/>
        </p:nvSpPr>
        <p:spPr>
          <a:xfrm>
            <a:off x="1124445" y="1360419"/>
            <a:ext cx="434356" cy="394980"/>
          </a:xfrm>
          <a:prstGeom prst="rect">
            <a:avLst/>
          </a:prstGeom>
          <a:noFill/>
        </p:spPr>
        <p:txBody>
          <a:bodyPr wrap="square" lIns="0" tIns="0" rIns="0" bIns="0" numCol="1" anchor="t">
            <a:spAutoFit/>
          </a:bodyPr>
          <a:lstStyle/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xAI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 err="1">
                <a:latin typeface="Nunito Sans" pitchFamily="2" charset="77"/>
                <a:cs typeface="Arial" panose="020B0604020202020204" pitchFamily="34" charset="0"/>
              </a:rPr>
              <a:t>Finserv</a:t>
            </a: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 (GS, JPMC)</a:t>
            </a:r>
          </a:p>
          <a:p>
            <a:pPr marL="54000" indent="-54000" defTabSz="685800" eaLnBrk="0" fontAlgn="base" hangingPunct="0"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600" dirty="0">
                <a:latin typeface="Nunito Sans" pitchFamily="2" charset="77"/>
                <a:cs typeface="Arial" panose="020B0604020202020204" pitchFamily="34" charset="0"/>
              </a:rPr>
              <a:t>Insurance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A0173DC-7C86-C3E4-3240-165266275FC0}"/>
              </a:ext>
            </a:extLst>
          </p:cNvPr>
          <p:cNvGrpSpPr/>
          <p:nvPr/>
        </p:nvGrpSpPr>
        <p:grpSpPr>
          <a:xfrm>
            <a:off x="1080927" y="1135649"/>
            <a:ext cx="2843458" cy="207342"/>
            <a:chOff x="1347627" y="1135649"/>
            <a:chExt cx="2843458" cy="207342"/>
          </a:xfrm>
        </p:grpSpPr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7FE63E5B-EBB1-66B0-E1ED-B27431002AB0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27" y="1135649"/>
              <a:ext cx="0" cy="207342"/>
            </a:xfrm>
            <a:prstGeom prst="line">
              <a:avLst/>
            </a:prstGeom>
            <a:solidFill>
              <a:schemeClr val="accent1">
                <a:lumMod val="20000"/>
                <a:lumOff val="80000"/>
                <a:alpha val="64000"/>
              </a:schemeClr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23B79DB0-BB06-685C-39C2-D13E33551DFD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27" y="1135649"/>
              <a:ext cx="2843458" cy="0"/>
            </a:xfrm>
            <a:prstGeom prst="line">
              <a:avLst/>
            </a:prstGeom>
            <a:solidFill>
              <a:schemeClr val="accent1">
                <a:lumMod val="20000"/>
                <a:lumOff val="80000"/>
                <a:alpha val="64000"/>
              </a:schemeClr>
            </a:solidFill>
            <a:ln w="9525">
              <a:solidFill>
                <a:schemeClr val="accent1"/>
              </a:solidFill>
              <a:tailEnd type="triangl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A96C40-4573-1BB5-FF55-EF0FD3AE21CC}"/>
              </a:ext>
            </a:extLst>
          </p:cNvPr>
          <p:cNvGrpSpPr/>
          <p:nvPr/>
        </p:nvGrpSpPr>
        <p:grpSpPr>
          <a:xfrm>
            <a:off x="4015203" y="1460627"/>
            <a:ext cx="955751" cy="302647"/>
            <a:chOff x="4281903" y="1732052"/>
            <a:chExt cx="955751" cy="30264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87E68C-E3B9-93DD-E2A6-63E460CD9D84}"/>
                </a:ext>
              </a:extLst>
            </p:cNvPr>
            <p:cNvSpPr txBox="1"/>
            <p:nvPr/>
          </p:nvSpPr>
          <p:spPr>
            <a:xfrm>
              <a:off x="4281903" y="1732052"/>
              <a:ext cx="955584" cy="302647"/>
            </a:xfrm>
            <a:prstGeom prst="rect">
              <a:avLst/>
            </a:prstGeom>
            <a:noFill/>
          </p:spPr>
          <p:txBody>
            <a:bodyPr wrap="square" lIns="0" tIns="0" rIns="0" bIns="0" numCol="1" anchor="t">
              <a:spAutoFit/>
            </a:bodyPr>
            <a:lstStyle/>
            <a:p>
              <a:pPr defTabSz="685800" eaLnBrk="0" fontAlgn="base" hangingPunct="0">
                <a:spcAft>
                  <a:spcPts val="100"/>
                </a:spcAft>
                <a:buClr>
                  <a:srgbClr val="ED7D31"/>
                </a:buClr>
                <a:defRPr/>
              </a:pPr>
              <a:r>
                <a:rPr lang="en-US" sz="600" b="1" dirty="0">
                  <a:solidFill>
                    <a:schemeClr val="accent2"/>
                  </a:solidFill>
                  <a:latin typeface="Nunito Sans" pitchFamily="2" charset="77"/>
                  <a:cs typeface="Arial" panose="020B0604020202020204" pitchFamily="34" charset="0"/>
                </a:rPr>
                <a:t>LARGE</a:t>
              </a: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rgbClr val="ED7D3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CoreWeave</a:t>
              </a: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rgbClr val="ED7D3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Lambda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4B3FBA-5705-14E6-BC06-E04007F5989D}"/>
                </a:ext>
              </a:extLst>
            </p:cNvPr>
            <p:cNvSpPr txBox="1"/>
            <p:nvPr/>
          </p:nvSpPr>
          <p:spPr>
            <a:xfrm>
              <a:off x="4803298" y="1732052"/>
              <a:ext cx="434356" cy="289823"/>
            </a:xfrm>
            <a:prstGeom prst="rect">
              <a:avLst/>
            </a:prstGeom>
            <a:noFill/>
          </p:spPr>
          <p:txBody>
            <a:bodyPr wrap="square" lIns="0" tIns="0" rIns="0" bIns="0" numCol="1" anchor="t">
              <a:spAutoFit/>
            </a:bodyPr>
            <a:lstStyle/>
            <a:p>
              <a:pPr marL="54000" indent="-54000" defTabSz="685800" eaLnBrk="0" fontAlgn="base" hangingPunct="0">
                <a:spcAft>
                  <a:spcPts val="100"/>
                </a:spcAft>
                <a:buClr>
                  <a:srgbClr val="ED7D31"/>
                </a:buClr>
                <a:buFont typeface="Arial" panose="020B0604020202020204" pitchFamily="34" charset="0"/>
                <a:buChar char="•"/>
                <a:defRPr/>
              </a:pP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rgbClr val="ED7D3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Crusoe Cloud 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A4179EBA-70C1-6E48-658A-BD3C9B81CABD}"/>
              </a:ext>
            </a:extLst>
          </p:cNvPr>
          <p:cNvSpPr/>
          <p:nvPr/>
        </p:nvSpPr>
        <p:spPr>
          <a:xfrm>
            <a:off x="3969538" y="3973830"/>
            <a:ext cx="2183956" cy="321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tlCol="0" anchor="t"/>
          <a:lstStyle/>
          <a:p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Nunito Sans Black" panose="00000A00000000000000" pitchFamily="2" charset="0"/>
              </a:rPr>
              <a:t>NEO Clouds</a:t>
            </a: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6BD3CD7A-468B-4D70-CBB5-B2B5C125E6A9}"/>
              </a:ext>
            </a:extLst>
          </p:cNvPr>
          <p:cNvSpPr>
            <a:spLocks/>
          </p:cNvSpPr>
          <p:nvPr/>
        </p:nvSpPr>
        <p:spPr bwMode="auto">
          <a:xfrm>
            <a:off x="4381500" y="3579359"/>
            <a:ext cx="168154" cy="102590"/>
          </a:xfrm>
          <a:custGeom>
            <a:avLst/>
            <a:gdLst>
              <a:gd name="T0" fmla="*/ 92 w 92"/>
              <a:gd name="T1" fmla="*/ 36 h 56"/>
              <a:gd name="T2" fmla="*/ 71 w 92"/>
              <a:gd name="T3" fmla="*/ 16 h 56"/>
              <a:gd name="T4" fmla="*/ 46 w 92"/>
              <a:gd name="T5" fmla="*/ 0 h 56"/>
              <a:gd name="T6" fmla="*/ 18 w 92"/>
              <a:gd name="T7" fmla="*/ 26 h 56"/>
              <a:gd name="T8" fmla="*/ 0 w 92"/>
              <a:gd name="T9" fmla="*/ 41 h 56"/>
              <a:gd name="T10" fmla="*/ 16 w 92"/>
              <a:gd name="T11" fmla="*/ 56 h 56"/>
              <a:gd name="T12" fmla="*/ 74 w 92"/>
              <a:gd name="T13" fmla="*/ 56 h 56"/>
              <a:gd name="T14" fmla="*/ 92 w 92"/>
              <a:gd name="T15" fmla="*/ 3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2" h="56">
                <a:moveTo>
                  <a:pt x="92" y="36"/>
                </a:moveTo>
                <a:cubicBezTo>
                  <a:pt x="92" y="25"/>
                  <a:pt x="83" y="16"/>
                  <a:pt x="71" y="16"/>
                </a:cubicBezTo>
                <a:cubicBezTo>
                  <a:pt x="67" y="7"/>
                  <a:pt x="57" y="0"/>
                  <a:pt x="46" y="0"/>
                </a:cubicBezTo>
                <a:cubicBezTo>
                  <a:pt x="31" y="0"/>
                  <a:pt x="19" y="12"/>
                  <a:pt x="18" y="26"/>
                </a:cubicBezTo>
                <a:cubicBezTo>
                  <a:pt x="9" y="24"/>
                  <a:pt x="0" y="31"/>
                  <a:pt x="0" y="41"/>
                </a:cubicBezTo>
                <a:cubicBezTo>
                  <a:pt x="0" y="56"/>
                  <a:pt x="16" y="56"/>
                  <a:pt x="16" y="56"/>
                </a:cubicBezTo>
                <a:cubicBezTo>
                  <a:pt x="74" y="56"/>
                  <a:pt x="74" y="56"/>
                  <a:pt x="74" y="56"/>
                </a:cubicBezTo>
                <a:cubicBezTo>
                  <a:pt x="74" y="56"/>
                  <a:pt x="92" y="54"/>
                  <a:pt x="92" y="36"/>
                </a:cubicBezTo>
                <a:close/>
              </a:path>
            </a:pathLst>
          </a:custGeom>
          <a:noFill/>
          <a:ln w="6350" cap="flat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DAF97F-8FBC-3B7B-8F86-836444955131}"/>
              </a:ext>
            </a:extLst>
          </p:cNvPr>
          <p:cNvSpPr/>
          <p:nvPr/>
        </p:nvSpPr>
        <p:spPr>
          <a:xfrm rot="16200000">
            <a:off x="7211918" y="2629557"/>
            <a:ext cx="3086099" cy="3796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Nunito Sans Black" panose="00000A00000000000000" pitchFamily="2" charset="0"/>
              </a:rPr>
              <a:t>ENERGY, FIBER AND LAND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819966-6659-F7C3-97E6-D7CB9368D8E1}"/>
              </a:ext>
            </a:extLst>
          </p:cNvPr>
          <p:cNvGrpSpPr/>
          <p:nvPr/>
        </p:nvGrpSpPr>
        <p:grpSpPr>
          <a:xfrm>
            <a:off x="5152588" y="1460627"/>
            <a:ext cx="955751" cy="512961"/>
            <a:chOff x="5421274" y="1773928"/>
            <a:chExt cx="950566" cy="51296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50B2C3-E8A8-529F-83FE-AA4F8A6C120A}"/>
                </a:ext>
              </a:extLst>
            </p:cNvPr>
            <p:cNvSpPr txBox="1"/>
            <p:nvPr/>
          </p:nvSpPr>
          <p:spPr>
            <a:xfrm>
              <a:off x="5421274" y="1773928"/>
              <a:ext cx="950400" cy="512961"/>
            </a:xfrm>
            <a:prstGeom prst="rect">
              <a:avLst/>
            </a:prstGeom>
            <a:noFill/>
          </p:spPr>
          <p:txBody>
            <a:bodyPr wrap="square" lIns="0" tIns="0" rIns="0" bIns="0" numCol="1" anchor="t">
              <a:spAutoFit/>
            </a:bodyPr>
            <a:lstStyle/>
            <a:p>
              <a:pPr defTabSz="685800" eaLnBrk="0" fontAlgn="base" hangingPunct="0">
                <a:spcAft>
                  <a:spcPts val="100"/>
                </a:spcAft>
                <a:buClr>
                  <a:srgbClr val="ED7D31"/>
                </a:buClr>
                <a:defRPr/>
              </a:pPr>
              <a:r>
                <a:rPr lang="en-US" sz="600" b="1" dirty="0">
                  <a:solidFill>
                    <a:schemeClr val="accent1"/>
                  </a:solidFill>
                  <a:latin typeface="Nunito Sans" pitchFamily="2" charset="77"/>
                  <a:cs typeface="Arial" panose="020B0604020202020204" pitchFamily="34" charset="0"/>
                </a:rPr>
                <a:t>EMERGING</a:t>
              </a: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 err="1">
                  <a:latin typeface="Nunito Sans" pitchFamily="2" charset="77"/>
                  <a:cs typeface="Arial" panose="020B0604020202020204" pitchFamily="34" charset="0"/>
                </a:rPr>
                <a:t>Fluidstack</a:t>
              </a: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 err="1">
                  <a:latin typeface="Nunito Sans" pitchFamily="2" charset="77"/>
                  <a:cs typeface="Arial" panose="020B0604020202020204" pitchFamily="34" charset="0"/>
                </a:rPr>
                <a:t>Hydrahost</a:t>
              </a: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ORI</a:t>
              </a: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Ada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01D02A-DBE6-EB39-F313-B096405D7350}"/>
                </a:ext>
              </a:extLst>
            </p:cNvPr>
            <p:cNvSpPr txBox="1"/>
            <p:nvPr/>
          </p:nvSpPr>
          <p:spPr>
            <a:xfrm>
              <a:off x="5939840" y="1773928"/>
              <a:ext cx="432000" cy="500137"/>
            </a:xfrm>
            <a:prstGeom prst="rect">
              <a:avLst/>
            </a:prstGeom>
            <a:noFill/>
          </p:spPr>
          <p:txBody>
            <a:bodyPr wrap="square" lIns="0" tIns="0" rIns="0" bIns="0" numCol="1" anchor="t">
              <a:spAutoFit/>
            </a:bodyPr>
            <a:lstStyle/>
            <a:p>
              <a:pPr marL="54000" indent="-54000" defTabSz="685800" eaLnBrk="0" fontAlgn="base" hangingPunct="0">
                <a:spcAft>
                  <a:spcPts val="100"/>
                </a:spcAft>
                <a:buClr>
                  <a:srgbClr val="ED7D31"/>
                </a:buClr>
                <a:buFont typeface="Arial" panose="020B0604020202020204" pitchFamily="34" charset="0"/>
                <a:buChar char="•"/>
                <a:defRPr/>
              </a:pP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 err="1">
                  <a:latin typeface="Nunito Sans" pitchFamily="2" charset="77"/>
                  <a:cs typeface="Arial" panose="020B0604020202020204" pitchFamily="34" charset="0"/>
                </a:rPr>
                <a:t>Nebius</a:t>
              </a: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HPE </a:t>
              </a:r>
              <a:r>
                <a:rPr lang="en-US" sz="600" dirty="0" err="1">
                  <a:latin typeface="Nunito Sans" pitchFamily="2" charset="77"/>
                  <a:cs typeface="Arial" panose="020B0604020202020204" pitchFamily="34" charset="0"/>
                </a:rPr>
                <a:t>Greenlake</a:t>
              </a:r>
              <a:endParaRPr lang="en-US" sz="600" dirty="0">
                <a:latin typeface="Nunito Sans" pitchFamily="2" charset="77"/>
                <a:cs typeface="Arial" panose="020B0604020202020204" pitchFamily="34" charset="0"/>
              </a:endParaRPr>
            </a:p>
            <a:p>
              <a:pPr marL="54000" indent="-54000" defTabSz="685800" eaLnBrk="0" fontAlgn="base" hangingPunct="0">
                <a:spcAft>
                  <a:spcPts val="1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600" dirty="0">
                  <a:latin typeface="Nunito Sans" pitchFamily="2" charset="77"/>
                  <a:cs typeface="Arial" panose="020B0604020202020204" pitchFamily="34" charset="0"/>
                </a:rPr>
                <a:t>NVIDIA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8116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2_Plain Page">
  <a:themeElements>
    <a:clrScheme name="Soluna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B76BC"/>
      </a:accent1>
      <a:accent2>
        <a:srgbClr val="CB5828"/>
      </a:accent2>
      <a:accent3>
        <a:srgbClr val="000000"/>
      </a:accent3>
      <a:accent4>
        <a:srgbClr val="AB1100"/>
      </a:accent4>
      <a:accent5>
        <a:srgbClr val="33BBFF"/>
      </a:accent5>
      <a:accent6>
        <a:srgbClr val="227722"/>
      </a:accent6>
      <a:hlink>
        <a:srgbClr val="2B76BC"/>
      </a:hlink>
      <a:folHlink>
        <a:srgbClr val="264193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Plain Page">
  <a:themeElements>
    <a:clrScheme name="Soluna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B76BC"/>
      </a:accent1>
      <a:accent2>
        <a:srgbClr val="CB5828"/>
      </a:accent2>
      <a:accent3>
        <a:srgbClr val="000000"/>
      </a:accent3>
      <a:accent4>
        <a:srgbClr val="AB1100"/>
      </a:accent4>
      <a:accent5>
        <a:srgbClr val="33BBFF"/>
      </a:accent5>
      <a:accent6>
        <a:srgbClr val="227722"/>
      </a:accent6>
      <a:hlink>
        <a:srgbClr val="2B76BC"/>
      </a:hlink>
      <a:folHlink>
        <a:srgbClr val="264193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lain Page">
  <a:themeElements>
    <a:clrScheme name="Soluna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B76BC"/>
      </a:accent1>
      <a:accent2>
        <a:srgbClr val="CB5828"/>
      </a:accent2>
      <a:accent3>
        <a:srgbClr val="000000"/>
      </a:accent3>
      <a:accent4>
        <a:srgbClr val="AB1100"/>
      </a:accent4>
      <a:accent5>
        <a:srgbClr val="33BBFF"/>
      </a:accent5>
      <a:accent6>
        <a:srgbClr val="227722"/>
      </a:accent6>
      <a:hlink>
        <a:srgbClr val="2B76BC"/>
      </a:hlink>
      <a:folHlink>
        <a:srgbClr val="264193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Plain Page">
  <a:themeElements>
    <a:clrScheme name="Soluna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B76BC"/>
      </a:accent1>
      <a:accent2>
        <a:srgbClr val="CB5828"/>
      </a:accent2>
      <a:accent3>
        <a:srgbClr val="000000"/>
      </a:accent3>
      <a:accent4>
        <a:srgbClr val="AB1100"/>
      </a:accent4>
      <a:accent5>
        <a:srgbClr val="33BBFF"/>
      </a:accent5>
      <a:accent6>
        <a:srgbClr val="227722"/>
      </a:accent6>
      <a:hlink>
        <a:srgbClr val="2B76BC"/>
      </a:hlink>
      <a:folHlink>
        <a:srgbClr val="264193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70DCA0DFC06D408D2F2B5709585020" ma:contentTypeVersion="13" ma:contentTypeDescription="Create a new document." ma:contentTypeScope="" ma:versionID="44b4ddb729cc1239ac0f5254f9ba8003">
  <xsd:schema xmlns:xsd="http://www.w3.org/2001/XMLSchema" xmlns:xs="http://www.w3.org/2001/XMLSchema" xmlns:p="http://schemas.microsoft.com/office/2006/metadata/properties" xmlns:ns3="1ed38ddd-71d7-4a01-9817-f92d85ed2826" xmlns:ns4="6d2c7e27-2adb-4709-8a76-ad84b173409c" targetNamespace="http://schemas.microsoft.com/office/2006/metadata/properties" ma:root="true" ma:fieldsID="5e29d1c6c50b546aff51604eaa26187b" ns3:_="" ns4:_="">
    <xsd:import namespace="1ed38ddd-71d7-4a01-9817-f92d85ed2826"/>
    <xsd:import namespace="6d2c7e27-2adb-4709-8a76-ad84b173409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38ddd-71d7-4a01-9817-f92d85ed28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c7e27-2adb-4709-8a76-ad84b17340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49E784-6202-4A71-8AEB-BB8CE044EC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464EAE-F401-4FEA-A609-698794505751}">
  <ds:schemaRefs>
    <ds:schemaRef ds:uri="1ed38ddd-71d7-4a01-9817-f92d85ed2826"/>
    <ds:schemaRef ds:uri="6d2c7e27-2adb-4709-8a76-ad84b173409c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B8EB8C9-5FCB-4859-AE34-3BFF2195E1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d38ddd-71d7-4a01-9817-f92d85ed2826"/>
    <ds:schemaRef ds:uri="6d2c7e27-2adb-4709-8a76-ad84b17340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10001</TotalTime>
  <Words>443</Words>
  <Application>Microsoft Office PowerPoint</Application>
  <PresentationFormat>On-screen Show (16:9)</PresentationFormat>
  <Paragraphs>147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Nunito Sans</vt:lpstr>
      <vt:lpstr>Nunito Sans Black</vt:lpstr>
      <vt:lpstr>Nunito Sans ExtraBold</vt:lpstr>
      <vt:lpstr>Nunito Sans Light</vt:lpstr>
      <vt:lpstr>Verdana</vt:lpstr>
      <vt:lpstr>2_Plain Page</vt:lpstr>
      <vt:lpstr>Custom Design</vt:lpstr>
      <vt:lpstr>7_Plain Page</vt:lpstr>
      <vt:lpstr>3_Plain Page</vt:lpstr>
      <vt:lpstr>4_Plain Page</vt:lpstr>
      <vt:lpstr>think-cell Slide</vt:lpstr>
      <vt:lpstr>Soluna AI Market Map (t=0) 2025-01</vt:lpstr>
      <vt:lpstr>Soluna AI Market Map (t=12-24 month) 2025-01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Consolidation of Remediation and Restoration Industry</dc:title>
  <dc:creator>ADMIN</dc:creator>
  <cp:lastModifiedBy>Dipul Patel</cp:lastModifiedBy>
  <cp:revision>431</cp:revision>
  <cp:lastPrinted>2021-05-17T18:40:20Z</cp:lastPrinted>
  <dcterms:created xsi:type="dcterms:W3CDTF">2020-09-23T06:59:17Z</dcterms:created>
  <dcterms:modified xsi:type="dcterms:W3CDTF">2025-03-14T14:40:13Z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0x0101001B70DCA0DFC06D408D2F2B5709585020</vt:lpwstr>
  </property>
</Properties>
</file>